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diagrams/data1.xml" ContentType="application/vnd.openxmlformats-officedocument.drawingml.diagramData+xml"/>
  <Override PartName="/ppt/diagrams/data2.xml" ContentType="application/vnd.openxmlformats-officedocument.drawingml.diagramData+xml"/>
  <Override PartName="/ppt/presentation.xml" ContentType="application/vnd.openxmlformats-officedocument.presentationml.presentation.main+xml"/>
  <Override PartName="/ppt/slides/slide7.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13.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6.xml" ContentType="application/vnd.openxmlformats-officedocument.presentationml.slide+xml"/>
  <Override PartName="/ppt/slides/slide16.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1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17.xml" ContentType="application/vnd.openxmlformats-officedocument.presentationml.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slideMasters/slideMaster3.xml" ContentType="application/vnd.openxmlformats-officedocument.presentationml.slideMaster+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notesSlides/notesSlide3.xml" ContentType="application/vnd.openxmlformats-officedocument.presentationml.notesSlide+xml"/>
  <Override PartName="/ppt/slideLayouts/slideLayout37.xml" ContentType="application/vnd.openxmlformats-officedocument.presentationml.slideLayout+xml"/>
  <Override PartName="/ppt/slideLayouts/slideLayout61.xml" ContentType="application/vnd.openxmlformats-officedocument.presentationml.slideLayout+xml"/>
  <Override PartName="/ppt/slideLayouts/slideLayout36.xml" ContentType="application/vnd.openxmlformats-officedocument.presentationml.slideLayout+xml"/>
  <Override PartName="/ppt/slideLayouts/slideLayout60.xml" ContentType="application/vnd.openxmlformats-officedocument.presentationml.slideLayout+xml"/>
  <Override PartName="/ppt/slideLayouts/slideLayout59.xml" ContentType="application/vnd.openxmlformats-officedocument.presentationml.slideLayout+xml"/>
  <Override PartName="/ppt/slideLayouts/slideLayout58.xml" ContentType="application/vnd.openxmlformats-officedocument.presentationml.slideLayout+xml"/>
  <Override PartName="/ppt/slideLayouts/slideLayout57.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notesSlides/notesSlide1.xml" ContentType="application/vnd.openxmlformats-officedocument.presentationml.notesSlid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67.xml" ContentType="application/vnd.openxmlformats-officedocument.presentationml.slideLayout+xml"/>
  <Override PartName="/ppt/slideLayouts/slideLayout66.xml" ContentType="application/vnd.openxmlformats-officedocument.presentationml.slideLayout+xml"/>
  <Override PartName="/ppt/slideLayouts/slideLayout65.xml" ContentType="application/vnd.openxmlformats-officedocument.presentationml.slideLayout+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44.xml" ContentType="application/vnd.openxmlformats-officedocument.presentationml.slideLayout+xml"/>
  <Override PartName="/ppt/slideLayouts/slideLayout43.xml" ContentType="application/vnd.openxmlformats-officedocument.presentationml.slideLayout+xml"/>
  <Override PartName="/ppt/slideLayouts/slideLayout42.xml" ContentType="application/vnd.openxmlformats-officedocument.presentationml.slideLayout+xml"/>
  <Override PartName="/ppt/slideLayouts/slideLayout41.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9.xml" ContentType="application/vnd.openxmlformats-officedocument.presentationml.slideLayout+xml"/>
  <Override PartName="/ppt/slideLayouts/slideLayout48.xml" ContentType="application/vnd.openxmlformats-officedocument.presentationml.slideLayout+xml"/>
  <Override PartName="/ppt/slideLayouts/slideLayout38.xml" ContentType="application/vnd.openxmlformats-officedocument.presentationml.slideLayout+xml"/>
  <Override PartName="/ppt/slideLayouts/slideLayout33.xml" ContentType="application/vnd.openxmlformats-officedocument.presentationml.slideLayout+xml"/>
  <Override PartName="/ppt/slideLayouts/slideLayout3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2.xml" ContentType="application/vnd.openxmlformats-officedocument.presentationml.slideLayout+xml"/>
  <Override PartName="/ppt/slideLayouts/slideLayout15.xml" ContentType="application/vnd.openxmlformats-officedocument.presentationml.slideLayout+xml"/>
  <Override PartName="/ppt/slideLayouts/slideLayout17.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notesSlides/notesSlide2.xml" ContentType="application/vnd.openxmlformats-officedocument.presentationml.notesSlide+xml"/>
  <Override PartName="/ppt/slideLayouts/slideLayout16.xml" ContentType="application/vnd.openxmlformats-officedocument.presentationml.slideLayout+xml"/>
  <Override PartName="/ppt/slideLayouts/slideLayout25.xml" ContentType="application/vnd.openxmlformats-officedocument.presentationml.slideLayout+xml"/>
  <Override PartName="/ppt/slideLayouts/slideLayout23.xml" ContentType="application/vnd.openxmlformats-officedocument.presentationml.slideLayout+xml"/>
  <Override PartName="/ppt/slideLayouts/slideLayout18.xml" ContentType="application/vnd.openxmlformats-officedocument.presentationml.slideLayout+xml"/>
  <Override PartName="/ppt/slideLayouts/slideLayout24.xml" ContentType="application/vnd.openxmlformats-officedocument.presentationml.slideLayout+xml"/>
  <Override PartName="/ppt/slideLayouts/slideLayout19.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0.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drawing1.xml" ContentType="application/vnd.ms-office.drawingml.diagramDrawing+xml"/>
  <Override PartName="/ppt/notesMasters/notesMaster1.xml" ContentType="application/vnd.openxmlformats-officedocument.presentationml.notesMaster+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colors1.xml" ContentType="application/vnd.openxmlformats-officedocument.drawingml.diagramColors+xml"/>
  <Override PartName="/ppt/theme/theme4.xml" ContentType="application/vnd.openxmlformats-officedocument.theme+xml"/>
  <Override PartName="/ppt/theme/theme3.xml" ContentType="application/vnd.openxmlformats-officedocument.theme+xml"/>
  <Override PartName="/ppt/viewProps.xml" ContentType="application/vnd.openxmlformats-officedocument.presentationml.viewProps+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8" r:id="rId3"/>
  </p:sldMasterIdLst>
  <p:notesMasterIdLst>
    <p:notesMasterId r:id="rId24"/>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9" autoAdjust="0"/>
    <p:restoredTop sz="94660"/>
  </p:normalViewPr>
  <p:slideViewPr>
    <p:cSldViewPr snapToGrid="0">
      <p:cViewPr varScale="1">
        <p:scale>
          <a:sx n="87" d="100"/>
          <a:sy n="87" d="100"/>
        </p:scale>
        <p:origin x="40" y="5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customXml" Target="../customXml/item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customXml" Target="../customXml/item3.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heme" Target="theme/theme1.xml"/><Relationship Id="rId30" Type="http://schemas.openxmlformats.org/officeDocument/2006/relationships/customXml" Target="../customXml/item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A4CF8B-A450-4BE5-A71D-999C6ED01777}"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77A7EE04-E82F-4C41-BBD6-B8B827F370B7}">
      <dgm:prSet phldrT="[Text]"/>
      <dgm:spPr/>
      <dgm:t>
        <a:bodyPr/>
        <a:lstStyle/>
        <a:p>
          <a:r>
            <a:rPr lang="en-US" dirty="0" smtClean="0"/>
            <a:t>Compute Node</a:t>
          </a:r>
          <a:endParaRPr lang="en-US" dirty="0"/>
        </a:p>
      </dgm:t>
    </dgm:pt>
    <dgm:pt modelId="{C712D366-6230-4AE5-850D-44403CC66999}" type="parTrans" cxnId="{4229A549-41C0-421D-B62C-9E8716A468AE}">
      <dgm:prSet/>
      <dgm:spPr/>
      <dgm:t>
        <a:bodyPr/>
        <a:lstStyle/>
        <a:p>
          <a:endParaRPr lang="en-US"/>
        </a:p>
      </dgm:t>
    </dgm:pt>
    <dgm:pt modelId="{B1EAA32D-73B0-424F-83A8-74040CCD1EEC}" type="sibTrans" cxnId="{4229A549-41C0-421D-B62C-9E8716A468AE}">
      <dgm:prSet/>
      <dgm:spPr/>
      <dgm:t>
        <a:bodyPr/>
        <a:lstStyle/>
        <a:p>
          <a:endParaRPr lang="en-US"/>
        </a:p>
      </dgm:t>
    </dgm:pt>
    <dgm:pt modelId="{F1CB8112-7B06-4204-B1BE-922B2B0CF7AF}">
      <dgm:prSet phldrT="[Text]"/>
      <dgm:spPr/>
      <dgm:t>
        <a:bodyPr/>
        <a:lstStyle/>
        <a:p>
          <a:r>
            <a:rPr lang="en-US" dirty="0" smtClean="0"/>
            <a:t>Highly Available Virtual Machine Workloads</a:t>
          </a:r>
          <a:endParaRPr lang="en-US" dirty="0"/>
        </a:p>
      </dgm:t>
    </dgm:pt>
    <dgm:pt modelId="{F9A43A19-F8B3-48A7-9862-35D1AD6D424A}" type="parTrans" cxnId="{71BEDF59-C457-43DF-AF7A-DE2F419EEAD9}">
      <dgm:prSet/>
      <dgm:spPr/>
      <dgm:t>
        <a:bodyPr/>
        <a:lstStyle/>
        <a:p>
          <a:endParaRPr lang="en-US"/>
        </a:p>
      </dgm:t>
    </dgm:pt>
    <dgm:pt modelId="{742D643F-8583-46FD-B9B8-D3965AF2294E}" type="sibTrans" cxnId="{71BEDF59-C457-43DF-AF7A-DE2F419EEAD9}">
      <dgm:prSet/>
      <dgm:spPr/>
      <dgm:t>
        <a:bodyPr/>
        <a:lstStyle/>
        <a:p>
          <a:endParaRPr lang="en-US"/>
        </a:p>
      </dgm:t>
    </dgm:pt>
    <dgm:pt modelId="{BEC7A444-E0A7-4EB8-92A6-26464A449D23}">
      <dgm:prSet phldrT="[Text]"/>
      <dgm:spPr/>
      <dgm:t>
        <a:bodyPr/>
        <a:lstStyle/>
        <a:p>
          <a:r>
            <a:rPr lang="en-US" dirty="0" smtClean="0"/>
            <a:t>Compute Node</a:t>
          </a:r>
          <a:endParaRPr lang="en-US" dirty="0"/>
        </a:p>
      </dgm:t>
    </dgm:pt>
    <dgm:pt modelId="{8DD9D66C-1BFC-4211-8A9E-9499F4518102}" type="parTrans" cxnId="{5EB2EE70-140E-41E8-ACC3-7E4EC4060392}">
      <dgm:prSet/>
      <dgm:spPr/>
      <dgm:t>
        <a:bodyPr/>
        <a:lstStyle/>
        <a:p>
          <a:endParaRPr lang="en-US"/>
        </a:p>
      </dgm:t>
    </dgm:pt>
    <dgm:pt modelId="{490B76BC-AC86-4617-A61E-695A9C4861C4}" type="sibTrans" cxnId="{5EB2EE70-140E-41E8-ACC3-7E4EC4060392}">
      <dgm:prSet/>
      <dgm:spPr/>
      <dgm:t>
        <a:bodyPr/>
        <a:lstStyle/>
        <a:p>
          <a:endParaRPr lang="en-US"/>
        </a:p>
      </dgm:t>
    </dgm:pt>
    <dgm:pt modelId="{F0A6E31F-B76B-4D8A-A962-DA00C6E9F87F}">
      <dgm:prSet phldrT="[Text]"/>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en-US" dirty="0" smtClean="0"/>
            <a:t>Orchestration</a:t>
          </a:r>
          <a:endParaRPr lang="en-US" dirty="0"/>
        </a:p>
      </dgm:t>
    </dgm:pt>
    <dgm:pt modelId="{BEAB9639-7B6C-4999-87C3-03027A03B4AD}" type="parTrans" cxnId="{61BB77C3-42EA-4A32-9CD0-1ECDBBC54448}">
      <dgm:prSet/>
      <dgm:spPr/>
      <dgm:t>
        <a:bodyPr/>
        <a:lstStyle/>
        <a:p>
          <a:endParaRPr lang="en-US"/>
        </a:p>
      </dgm:t>
    </dgm:pt>
    <dgm:pt modelId="{BC2FAF73-D7E9-49F3-BF3F-F96EE7417F4F}" type="sibTrans" cxnId="{61BB77C3-42EA-4A32-9CD0-1ECDBBC54448}">
      <dgm:prSet/>
      <dgm:spPr/>
      <dgm:t>
        <a:bodyPr/>
        <a:lstStyle/>
        <a:p>
          <a:endParaRPr lang="en-US"/>
        </a:p>
      </dgm:t>
    </dgm:pt>
    <dgm:pt modelId="{AAAD7653-4A24-4190-BC40-70504030FB9E}">
      <dgm:prSet phldrT="[Text]"/>
      <dgm:spPr/>
      <dgm:t>
        <a:bodyPr/>
        <a:lstStyle/>
        <a:p>
          <a:r>
            <a:rPr lang="en-US" dirty="0" smtClean="0"/>
            <a:t>Compute Node</a:t>
          </a:r>
          <a:endParaRPr lang="en-US" dirty="0"/>
        </a:p>
      </dgm:t>
    </dgm:pt>
    <dgm:pt modelId="{8C4D90D9-D3A8-4773-954E-847D00E3F6C7}" type="parTrans" cxnId="{F94A1490-2ADC-4AA4-9F4B-2D4A42EAFBE5}">
      <dgm:prSet/>
      <dgm:spPr/>
      <dgm:t>
        <a:bodyPr/>
        <a:lstStyle/>
        <a:p>
          <a:endParaRPr lang="en-US"/>
        </a:p>
      </dgm:t>
    </dgm:pt>
    <dgm:pt modelId="{2853CBD0-CF6C-416B-AE1B-1E284F50F6A5}" type="sibTrans" cxnId="{F94A1490-2ADC-4AA4-9F4B-2D4A42EAFBE5}">
      <dgm:prSet/>
      <dgm:spPr/>
      <dgm:t>
        <a:bodyPr/>
        <a:lstStyle/>
        <a:p>
          <a:endParaRPr lang="en-US"/>
        </a:p>
      </dgm:t>
    </dgm:pt>
    <dgm:pt modelId="{B6EFB2F8-12EE-4E94-8368-EFDE1362029F}">
      <dgm:prSet phldrT="[Text]"/>
      <dgm:spPr/>
      <dgm:t>
        <a:bodyPr/>
        <a:lstStyle/>
        <a:p>
          <a:r>
            <a:rPr lang="en-US" dirty="0" smtClean="0"/>
            <a:t>Running Workloads Keep Running</a:t>
          </a:r>
          <a:endParaRPr lang="en-US" dirty="0"/>
        </a:p>
      </dgm:t>
    </dgm:pt>
    <dgm:pt modelId="{D8E778EE-A09E-481E-8FC4-4ECCB51B9174}" type="parTrans" cxnId="{67272EBE-3FFB-4777-9E45-9E7A890024E5}">
      <dgm:prSet/>
      <dgm:spPr/>
      <dgm:t>
        <a:bodyPr/>
        <a:lstStyle/>
        <a:p>
          <a:endParaRPr lang="en-US"/>
        </a:p>
      </dgm:t>
    </dgm:pt>
    <dgm:pt modelId="{16747322-733E-4E44-9D05-CC962409AE5B}" type="sibTrans" cxnId="{67272EBE-3FFB-4777-9E45-9E7A890024E5}">
      <dgm:prSet/>
      <dgm:spPr/>
      <dgm:t>
        <a:bodyPr/>
        <a:lstStyle/>
        <a:p>
          <a:endParaRPr lang="en-US"/>
        </a:p>
      </dgm:t>
    </dgm:pt>
    <dgm:pt modelId="{87C9E493-F7B4-4699-BEFC-F439A244D561}">
      <dgm:prSet phldrT="[Text]"/>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en-US" dirty="0" smtClean="0"/>
            <a:t>Live Migration</a:t>
          </a:r>
          <a:endParaRPr lang="en-US" dirty="0"/>
        </a:p>
      </dgm:t>
    </dgm:pt>
    <dgm:pt modelId="{56AE70DF-AE02-486A-B5A7-25633F5A3363}" type="parTrans" cxnId="{0828478D-51C6-48D7-A934-D2D8468DF806}">
      <dgm:prSet/>
      <dgm:spPr/>
      <dgm:t>
        <a:bodyPr/>
        <a:lstStyle/>
        <a:p>
          <a:endParaRPr lang="en-US"/>
        </a:p>
      </dgm:t>
    </dgm:pt>
    <dgm:pt modelId="{6223677E-27A9-4571-A7B2-F5E268A01BF4}" type="sibTrans" cxnId="{0828478D-51C6-48D7-A934-D2D8468DF806}">
      <dgm:prSet/>
      <dgm:spPr/>
      <dgm:t>
        <a:bodyPr/>
        <a:lstStyle/>
        <a:p>
          <a:endParaRPr lang="en-US"/>
        </a:p>
      </dgm:t>
    </dgm:pt>
    <dgm:pt modelId="{B671248F-2FA8-484C-B589-257B388BC032}">
      <dgm:prSet phldrT="[Text]"/>
      <dgm:spPr/>
      <dgm:t>
        <a:bodyPr/>
        <a:lstStyle/>
        <a:p>
          <a:pPr marL="0" marR="0" indent="0" defTabSz="914400" eaLnBrk="1" fontAlgn="auto" latinLnBrk="0" hangingPunct="1">
            <a:lnSpc>
              <a:spcPct val="100000"/>
            </a:lnSpc>
            <a:spcBef>
              <a:spcPts val="0"/>
            </a:spcBef>
            <a:spcAft>
              <a:spcPts val="0"/>
            </a:spcAft>
            <a:buClrTx/>
            <a:buSzTx/>
            <a:buFontTx/>
            <a:buNone/>
            <a:tabLst/>
            <a:defRPr/>
          </a:pPr>
          <a:r>
            <a:rPr lang="en-US" dirty="0" smtClean="0"/>
            <a:t>Maintenance Mode</a:t>
          </a:r>
          <a:endParaRPr lang="en-US" dirty="0"/>
        </a:p>
      </dgm:t>
    </dgm:pt>
    <dgm:pt modelId="{56334AF9-4F58-412E-A5E7-E8BBAD4DC9C4}" type="parTrans" cxnId="{03BCACA9-079D-4718-8399-5136D8354593}">
      <dgm:prSet/>
      <dgm:spPr/>
      <dgm:t>
        <a:bodyPr/>
        <a:lstStyle/>
        <a:p>
          <a:endParaRPr lang="en-US"/>
        </a:p>
      </dgm:t>
    </dgm:pt>
    <dgm:pt modelId="{A481295C-B889-47D9-BB77-60608E626CA0}" type="sibTrans" cxnId="{03BCACA9-079D-4718-8399-5136D8354593}">
      <dgm:prSet/>
      <dgm:spPr/>
      <dgm:t>
        <a:bodyPr/>
        <a:lstStyle/>
        <a:p>
          <a:endParaRPr lang="en-US"/>
        </a:p>
      </dgm:t>
    </dgm:pt>
    <dgm:pt modelId="{39CA99DB-62C4-4FF4-9CE8-90AE9D8D9DAE}" type="pres">
      <dgm:prSet presAssocID="{90A4CF8B-A450-4BE5-A71D-999C6ED01777}" presName="Name0" presStyleCnt="0">
        <dgm:presLayoutVars>
          <dgm:dir/>
          <dgm:animLvl val="lvl"/>
          <dgm:resizeHandles val="exact"/>
        </dgm:presLayoutVars>
      </dgm:prSet>
      <dgm:spPr/>
      <dgm:t>
        <a:bodyPr/>
        <a:lstStyle/>
        <a:p>
          <a:endParaRPr lang="en-US"/>
        </a:p>
      </dgm:t>
    </dgm:pt>
    <dgm:pt modelId="{CA909C09-D8D5-49E0-B8F3-4D0D8D103E43}" type="pres">
      <dgm:prSet presAssocID="{90A4CF8B-A450-4BE5-A71D-999C6ED01777}" presName="tSp" presStyleCnt="0"/>
      <dgm:spPr/>
    </dgm:pt>
    <dgm:pt modelId="{D4E5290B-AA63-4D68-BAF4-7D1DF4AFCA90}" type="pres">
      <dgm:prSet presAssocID="{90A4CF8B-A450-4BE5-A71D-999C6ED01777}" presName="bSp" presStyleCnt="0"/>
      <dgm:spPr/>
    </dgm:pt>
    <dgm:pt modelId="{362AFDEB-CA94-4827-ADB7-44B23CE9C363}" type="pres">
      <dgm:prSet presAssocID="{90A4CF8B-A450-4BE5-A71D-999C6ED01777}" presName="process" presStyleCnt="0"/>
      <dgm:spPr/>
    </dgm:pt>
    <dgm:pt modelId="{D2F188E5-87DD-4EF3-A7BF-4548EAA597EF}" type="pres">
      <dgm:prSet presAssocID="{77A7EE04-E82F-4C41-BBD6-B8B827F370B7}" presName="composite1" presStyleCnt="0"/>
      <dgm:spPr/>
    </dgm:pt>
    <dgm:pt modelId="{6FE65EF9-DD05-4DB5-B2B8-F67E4C8E7840}" type="pres">
      <dgm:prSet presAssocID="{77A7EE04-E82F-4C41-BBD6-B8B827F370B7}" presName="dummyNode1" presStyleLbl="node1" presStyleIdx="0" presStyleCnt="3"/>
      <dgm:spPr/>
    </dgm:pt>
    <dgm:pt modelId="{15D66E78-0E1D-4098-A8C3-5084D02608AF}" type="pres">
      <dgm:prSet presAssocID="{77A7EE04-E82F-4C41-BBD6-B8B827F370B7}" presName="childNode1" presStyleLbl="bgAcc1" presStyleIdx="0" presStyleCnt="3">
        <dgm:presLayoutVars>
          <dgm:bulletEnabled val="1"/>
        </dgm:presLayoutVars>
      </dgm:prSet>
      <dgm:spPr/>
      <dgm:t>
        <a:bodyPr/>
        <a:lstStyle/>
        <a:p>
          <a:endParaRPr lang="en-US"/>
        </a:p>
      </dgm:t>
    </dgm:pt>
    <dgm:pt modelId="{7691168F-FDE6-4222-BAC2-39A4EE4A4B87}" type="pres">
      <dgm:prSet presAssocID="{77A7EE04-E82F-4C41-BBD6-B8B827F370B7}" presName="childNode1tx" presStyleLbl="bgAcc1" presStyleIdx="0" presStyleCnt="3">
        <dgm:presLayoutVars>
          <dgm:bulletEnabled val="1"/>
        </dgm:presLayoutVars>
      </dgm:prSet>
      <dgm:spPr/>
      <dgm:t>
        <a:bodyPr/>
        <a:lstStyle/>
        <a:p>
          <a:endParaRPr lang="en-US"/>
        </a:p>
      </dgm:t>
    </dgm:pt>
    <dgm:pt modelId="{DBB575CE-BDF8-4C5D-B772-77586922AB01}" type="pres">
      <dgm:prSet presAssocID="{77A7EE04-E82F-4C41-BBD6-B8B827F370B7}" presName="parentNode1" presStyleLbl="node1" presStyleIdx="0" presStyleCnt="3">
        <dgm:presLayoutVars>
          <dgm:chMax val="1"/>
          <dgm:bulletEnabled val="1"/>
        </dgm:presLayoutVars>
      </dgm:prSet>
      <dgm:spPr/>
      <dgm:t>
        <a:bodyPr/>
        <a:lstStyle/>
        <a:p>
          <a:endParaRPr lang="en-US"/>
        </a:p>
      </dgm:t>
    </dgm:pt>
    <dgm:pt modelId="{B5C64917-43E7-40A7-8FEE-4D2F0CCA75FE}" type="pres">
      <dgm:prSet presAssocID="{77A7EE04-E82F-4C41-BBD6-B8B827F370B7}" presName="connSite1" presStyleCnt="0"/>
      <dgm:spPr/>
    </dgm:pt>
    <dgm:pt modelId="{4368D6C2-DE81-42F7-8B11-8CE430C68DDC}" type="pres">
      <dgm:prSet presAssocID="{B1EAA32D-73B0-424F-83A8-74040CCD1EEC}" presName="Name9" presStyleLbl="sibTrans2D1" presStyleIdx="0" presStyleCnt="2"/>
      <dgm:spPr/>
      <dgm:t>
        <a:bodyPr/>
        <a:lstStyle/>
        <a:p>
          <a:endParaRPr lang="en-US"/>
        </a:p>
      </dgm:t>
    </dgm:pt>
    <dgm:pt modelId="{CC6B9670-C053-433F-956A-1DAD8731EDE4}" type="pres">
      <dgm:prSet presAssocID="{BEC7A444-E0A7-4EB8-92A6-26464A449D23}" presName="composite2" presStyleCnt="0"/>
      <dgm:spPr/>
    </dgm:pt>
    <dgm:pt modelId="{F28651F5-61CC-4A27-A644-E719F8C4D285}" type="pres">
      <dgm:prSet presAssocID="{BEC7A444-E0A7-4EB8-92A6-26464A449D23}" presName="dummyNode2" presStyleLbl="node1" presStyleIdx="0" presStyleCnt="3"/>
      <dgm:spPr/>
    </dgm:pt>
    <dgm:pt modelId="{F0B28F73-CC9F-496A-B9A8-5D4A25ACF91B}" type="pres">
      <dgm:prSet presAssocID="{BEC7A444-E0A7-4EB8-92A6-26464A449D23}" presName="childNode2" presStyleLbl="bgAcc1" presStyleIdx="1" presStyleCnt="3">
        <dgm:presLayoutVars>
          <dgm:bulletEnabled val="1"/>
        </dgm:presLayoutVars>
      </dgm:prSet>
      <dgm:spPr/>
      <dgm:t>
        <a:bodyPr/>
        <a:lstStyle/>
        <a:p>
          <a:endParaRPr lang="en-US"/>
        </a:p>
      </dgm:t>
    </dgm:pt>
    <dgm:pt modelId="{0FCC15CF-8BD7-49B2-BE2C-180285BDDD7D}" type="pres">
      <dgm:prSet presAssocID="{BEC7A444-E0A7-4EB8-92A6-26464A449D23}" presName="childNode2tx" presStyleLbl="bgAcc1" presStyleIdx="1" presStyleCnt="3">
        <dgm:presLayoutVars>
          <dgm:bulletEnabled val="1"/>
        </dgm:presLayoutVars>
      </dgm:prSet>
      <dgm:spPr/>
      <dgm:t>
        <a:bodyPr/>
        <a:lstStyle/>
        <a:p>
          <a:endParaRPr lang="en-US"/>
        </a:p>
      </dgm:t>
    </dgm:pt>
    <dgm:pt modelId="{BE894299-DC88-4174-AAFC-499755F9B612}" type="pres">
      <dgm:prSet presAssocID="{BEC7A444-E0A7-4EB8-92A6-26464A449D23}" presName="parentNode2" presStyleLbl="node1" presStyleIdx="1" presStyleCnt="3">
        <dgm:presLayoutVars>
          <dgm:chMax val="0"/>
          <dgm:bulletEnabled val="1"/>
        </dgm:presLayoutVars>
      </dgm:prSet>
      <dgm:spPr/>
      <dgm:t>
        <a:bodyPr/>
        <a:lstStyle/>
        <a:p>
          <a:endParaRPr lang="en-US"/>
        </a:p>
      </dgm:t>
    </dgm:pt>
    <dgm:pt modelId="{2613C7DD-3C38-41CB-880B-65D80368A09A}" type="pres">
      <dgm:prSet presAssocID="{BEC7A444-E0A7-4EB8-92A6-26464A449D23}" presName="connSite2" presStyleCnt="0"/>
      <dgm:spPr/>
    </dgm:pt>
    <dgm:pt modelId="{E79D6EAC-7FDD-4A85-8A9C-FB1D3550EE13}" type="pres">
      <dgm:prSet presAssocID="{490B76BC-AC86-4617-A61E-695A9C4861C4}" presName="Name18" presStyleLbl="sibTrans2D1" presStyleIdx="1" presStyleCnt="2"/>
      <dgm:spPr/>
      <dgm:t>
        <a:bodyPr/>
        <a:lstStyle/>
        <a:p>
          <a:endParaRPr lang="en-US"/>
        </a:p>
      </dgm:t>
    </dgm:pt>
    <dgm:pt modelId="{3E66C396-1304-476E-8D05-0902535385CD}" type="pres">
      <dgm:prSet presAssocID="{AAAD7653-4A24-4190-BC40-70504030FB9E}" presName="composite1" presStyleCnt="0"/>
      <dgm:spPr/>
    </dgm:pt>
    <dgm:pt modelId="{64004A3F-2A4F-4BAB-B85D-09030A461E11}" type="pres">
      <dgm:prSet presAssocID="{AAAD7653-4A24-4190-BC40-70504030FB9E}" presName="dummyNode1" presStyleLbl="node1" presStyleIdx="1" presStyleCnt="3"/>
      <dgm:spPr/>
    </dgm:pt>
    <dgm:pt modelId="{C5B106BB-CFD5-4D21-9BDC-2C0F10E349C3}" type="pres">
      <dgm:prSet presAssocID="{AAAD7653-4A24-4190-BC40-70504030FB9E}" presName="childNode1" presStyleLbl="bgAcc1" presStyleIdx="2" presStyleCnt="3">
        <dgm:presLayoutVars>
          <dgm:bulletEnabled val="1"/>
        </dgm:presLayoutVars>
      </dgm:prSet>
      <dgm:spPr/>
      <dgm:t>
        <a:bodyPr/>
        <a:lstStyle/>
        <a:p>
          <a:endParaRPr lang="en-US"/>
        </a:p>
      </dgm:t>
    </dgm:pt>
    <dgm:pt modelId="{77AF9C2B-BC14-490F-A4F3-B28D920CDC05}" type="pres">
      <dgm:prSet presAssocID="{AAAD7653-4A24-4190-BC40-70504030FB9E}" presName="childNode1tx" presStyleLbl="bgAcc1" presStyleIdx="2" presStyleCnt="3">
        <dgm:presLayoutVars>
          <dgm:bulletEnabled val="1"/>
        </dgm:presLayoutVars>
      </dgm:prSet>
      <dgm:spPr/>
      <dgm:t>
        <a:bodyPr/>
        <a:lstStyle/>
        <a:p>
          <a:endParaRPr lang="en-US"/>
        </a:p>
      </dgm:t>
    </dgm:pt>
    <dgm:pt modelId="{75FF03AA-EC1F-44B7-9F6A-D51B120A1CD6}" type="pres">
      <dgm:prSet presAssocID="{AAAD7653-4A24-4190-BC40-70504030FB9E}" presName="parentNode1" presStyleLbl="node1" presStyleIdx="2" presStyleCnt="3">
        <dgm:presLayoutVars>
          <dgm:chMax val="1"/>
          <dgm:bulletEnabled val="1"/>
        </dgm:presLayoutVars>
      </dgm:prSet>
      <dgm:spPr/>
      <dgm:t>
        <a:bodyPr/>
        <a:lstStyle/>
        <a:p>
          <a:endParaRPr lang="en-US"/>
        </a:p>
      </dgm:t>
    </dgm:pt>
    <dgm:pt modelId="{37BD6E47-E85B-495C-9374-D1D26BCEF15B}" type="pres">
      <dgm:prSet presAssocID="{AAAD7653-4A24-4190-BC40-70504030FB9E}" presName="connSite1" presStyleCnt="0"/>
      <dgm:spPr/>
    </dgm:pt>
  </dgm:ptLst>
  <dgm:cxnLst>
    <dgm:cxn modelId="{5EB2EE70-140E-41E8-ACC3-7E4EC4060392}" srcId="{90A4CF8B-A450-4BE5-A71D-999C6ED01777}" destId="{BEC7A444-E0A7-4EB8-92A6-26464A449D23}" srcOrd="1" destOrd="0" parTransId="{8DD9D66C-1BFC-4211-8A9E-9499F4518102}" sibTransId="{490B76BC-AC86-4617-A61E-695A9C4861C4}"/>
    <dgm:cxn modelId="{491DCD8F-6D0D-4308-8DF3-785A38A99C92}" type="presOf" srcId="{B1EAA32D-73B0-424F-83A8-74040CCD1EEC}" destId="{4368D6C2-DE81-42F7-8B11-8CE430C68DDC}" srcOrd="0" destOrd="0" presId="urn:microsoft.com/office/officeart/2005/8/layout/hProcess4"/>
    <dgm:cxn modelId="{628165B2-AABB-4039-9ACF-FA72D56C0322}" type="presOf" srcId="{90A4CF8B-A450-4BE5-A71D-999C6ED01777}" destId="{39CA99DB-62C4-4FF4-9CE8-90AE9D8D9DAE}" srcOrd="0" destOrd="0" presId="urn:microsoft.com/office/officeart/2005/8/layout/hProcess4"/>
    <dgm:cxn modelId="{E782C196-49C3-4D2D-8AF9-10BDA78A7153}" type="presOf" srcId="{F0A6E31F-B76B-4D8A-A962-DA00C6E9F87F}" destId="{F0B28F73-CC9F-496A-B9A8-5D4A25ACF91B}" srcOrd="0" destOrd="0" presId="urn:microsoft.com/office/officeart/2005/8/layout/hProcess4"/>
    <dgm:cxn modelId="{0828478D-51C6-48D7-A934-D2D8468DF806}" srcId="{BEC7A444-E0A7-4EB8-92A6-26464A449D23}" destId="{87C9E493-F7B4-4699-BEFC-F439A244D561}" srcOrd="1" destOrd="0" parTransId="{56AE70DF-AE02-486A-B5A7-25633F5A3363}" sibTransId="{6223677E-27A9-4571-A7B2-F5E268A01BF4}"/>
    <dgm:cxn modelId="{DA398B72-A488-4053-AF83-6DEA96AB0BEE}" type="presOf" srcId="{F1CB8112-7B06-4204-B1BE-922B2B0CF7AF}" destId="{7691168F-FDE6-4222-BAC2-39A4EE4A4B87}" srcOrd="1" destOrd="0" presId="urn:microsoft.com/office/officeart/2005/8/layout/hProcess4"/>
    <dgm:cxn modelId="{857E2807-06AC-4CEF-B68C-00B0CE4D5EAD}" type="presOf" srcId="{490B76BC-AC86-4617-A61E-695A9C4861C4}" destId="{E79D6EAC-7FDD-4A85-8A9C-FB1D3550EE13}" srcOrd="0" destOrd="0" presId="urn:microsoft.com/office/officeart/2005/8/layout/hProcess4"/>
    <dgm:cxn modelId="{3D9E59CF-F5EB-4322-A3ED-5F3A92401138}" type="presOf" srcId="{BEC7A444-E0A7-4EB8-92A6-26464A449D23}" destId="{BE894299-DC88-4174-AAFC-499755F9B612}" srcOrd="0" destOrd="0" presId="urn:microsoft.com/office/officeart/2005/8/layout/hProcess4"/>
    <dgm:cxn modelId="{67272EBE-3FFB-4777-9E45-9E7A890024E5}" srcId="{AAAD7653-4A24-4190-BC40-70504030FB9E}" destId="{B6EFB2F8-12EE-4E94-8368-EFDE1362029F}" srcOrd="0" destOrd="0" parTransId="{D8E778EE-A09E-481E-8FC4-4ECCB51B9174}" sibTransId="{16747322-733E-4E44-9D05-CC962409AE5B}"/>
    <dgm:cxn modelId="{2E9F84DC-768A-4459-AFB2-6B6500E0A5BE}" type="presOf" srcId="{F0A6E31F-B76B-4D8A-A962-DA00C6E9F87F}" destId="{0FCC15CF-8BD7-49B2-BE2C-180285BDDD7D}" srcOrd="1" destOrd="0" presId="urn:microsoft.com/office/officeart/2005/8/layout/hProcess4"/>
    <dgm:cxn modelId="{4864A06B-48FA-4FCC-A457-689FB139EF57}" type="presOf" srcId="{77A7EE04-E82F-4C41-BBD6-B8B827F370B7}" destId="{DBB575CE-BDF8-4C5D-B772-77586922AB01}" srcOrd="0" destOrd="0" presId="urn:microsoft.com/office/officeart/2005/8/layout/hProcess4"/>
    <dgm:cxn modelId="{E630C3B3-D6FB-479F-85EB-79CFFA6DEB62}" type="presOf" srcId="{AAAD7653-4A24-4190-BC40-70504030FB9E}" destId="{75FF03AA-EC1F-44B7-9F6A-D51B120A1CD6}" srcOrd="0" destOrd="0" presId="urn:microsoft.com/office/officeart/2005/8/layout/hProcess4"/>
    <dgm:cxn modelId="{BBD7E002-6DDC-4709-8750-2F5CBBC80F27}" type="presOf" srcId="{B6EFB2F8-12EE-4E94-8368-EFDE1362029F}" destId="{C5B106BB-CFD5-4D21-9BDC-2C0F10E349C3}" srcOrd="0" destOrd="0" presId="urn:microsoft.com/office/officeart/2005/8/layout/hProcess4"/>
    <dgm:cxn modelId="{3316F71B-BBF6-44CA-826A-6B3902C03E61}" type="presOf" srcId="{87C9E493-F7B4-4699-BEFC-F439A244D561}" destId="{0FCC15CF-8BD7-49B2-BE2C-180285BDDD7D}" srcOrd="1" destOrd="1" presId="urn:microsoft.com/office/officeart/2005/8/layout/hProcess4"/>
    <dgm:cxn modelId="{4229A549-41C0-421D-B62C-9E8716A468AE}" srcId="{90A4CF8B-A450-4BE5-A71D-999C6ED01777}" destId="{77A7EE04-E82F-4C41-BBD6-B8B827F370B7}" srcOrd="0" destOrd="0" parTransId="{C712D366-6230-4AE5-850D-44403CC66999}" sibTransId="{B1EAA32D-73B0-424F-83A8-74040CCD1EEC}"/>
    <dgm:cxn modelId="{71BEDF59-C457-43DF-AF7A-DE2F419EEAD9}" srcId="{77A7EE04-E82F-4C41-BBD6-B8B827F370B7}" destId="{F1CB8112-7B06-4204-B1BE-922B2B0CF7AF}" srcOrd="0" destOrd="0" parTransId="{F9A43A19-F8B3-48A7-9862-35D1AD6D424A}" sibTransId="{742D643F-8583-46FD-B9B8-D3965AF2294E}"/>
    <dgm:cxn modelId="{193E719B-6376-4E0A-81A9-5638EA92FDAD}" type="presOf" srcId="{B6EFB2F8-12EE-4E94-8368-EFDE1362029F}" destId="{77AF9C2B-BC14-490F-A4F3-B28D920CDC05}" srcOrd="1" destOrd="0" presId="urn:microsoft.com/office/officeart/2005/8/layout/hProcess4"/>
    <dgm:cxn modelId="{BCF2D278-8B18-4487-A142-16F0D8C26B33}" type="presOf" srcId="{B671248F-2FA8-484C-B589-257B388BC032}" destId="{F0B28F73-CC9F-496A-B9A8-5D4A25ACF91B}" srcOrd="0" destOrd="2" presId="urn:microsoft.com/office/officeart/2005/8/layout/hProcess4"/>
    <dgm:cxn modelId="{F94A1490-2ADC-4AA4-9F4B-2D4A42EAFBE5}" srcId="{90A4CF8B-A450-4BE5-A71D-999C6ED01777}" destId="{AAAD7653-4A24-4190-BC40-70504030FB9E}" srcOrd="2" destOrd="0" parTransId="{8C4D90D9-D3A8-4773-954E-847D00E3F6C7}" sibTransId="{2853CBD0-CF6C-416B-AE1B-1E284F50F6A5}"/>
    <dgm:cxn modelId="{E99B07FD-85A2-4573-A536-8947F0B51CCB}" type="presOf" srcId="{F1CB8112-7B06-4204-B1BE-922B2B0CF7AF}" destId="{15D66E78-0E1D-4098-A8C3-5084D02608AF}" srcOrd="0" destOrd="0" presId="urn:microsoft.com/office/officeart/2005/8/layout/hProcess4"/>
    <dgm:cxn modelId="{69B379E0-A887-4D03-8FA9-7CF964AAA848}" type="presOf" srcId="{87C9E493-F7B4-4699-BEFC-F439A244D561}" destId="{F0B28F73-CC9F-496A-B9A8-5D4A25ACF91B}" srcOrd="0" destOrd="1" presId="urn:microsoft.com/office/officeart/2005/8/layout/hProcess4"/>
    <dgm:cxn modelId="{03BCACA9-079D-4718-8399-5136D8354593}" srcId="{BEC7A444-E0A7-4EB8-92A6-26464A449D23}" destId="{B671248F-2FA8-484C-B589-257B388BC032}" srcOrd="2" destOrd="0" parTransId="{56334AF9-4F58-412E-A5E7-E8BBAD4DC9C4}" sibTransId="{A481295C-B889-47D9-BB77-60608E626CA0}"/>
    <dgm:cxn modelId="{61BB77C3-42EA-4A32-9CD0-1ECDBBC54448}" srcId="{BEC7A444-E0A7-4EB8-92A6-26464A449D23}" destId="{F0A6E31F-B76B-4D8A-A962-DA00C6E9F87F}" srcOrd="0" destOrd="0" parTransId="{BEAB9639-7B6C-4999-87C3-03027A03B4AD}" sibTransId="{BC2FAF73-D7E9-49F3-BF3F-F96EE7417F4F}"/>
    <dgm:cxn modelId="{48616C2E-EA0F-47BF-9DAB-8EC6D12E3B68}" type="presOf" srcId="{B671248F-2FA8-484C-B589-257B388BC032}" destId="{0FCC15CF-8BD7-49B2-BE2C-180285BDDD7D}" srcOrd="1" destOrd="2" presId="urn:microsoft.com/office/officeart/2005/8/layout/hProcess4"/>
    <dgm:cxn modelId="{7A62292E-0B83-49E5-A531-DFF8903E29C4}" type="presParOf" srcId="{39CA99DB-62C4-4FF4-9CE8-90AE9D8D9DAE}" destId="{CA909C09-D8D5-49E0-B8F3-4D0D8D103E43}" srcOrd="0" destOrd="0" presId="urn:microsoft.com/office/officeart/2005/8/layout/hProcess4"/>
    <dgm:cxn modelId="{D3783E29-F3EF-4D01-B249-7AA77B2A4274}" type="presParOf" srcId="{39CA99DB-62C4-4FF4-9CE8-90AE9D8D9DAE}" destId="{D4E5290B-AA63-4D68-BAF4-7D1DF4AFCA90}" srcOrd="1" destOrd="0" presId="urn:microsoft.com/office/officeart/2005/8/layout/hProcess4"/>
    <dgm:cxn modelId="{3971C585-22CD-4F24-839C-5883DFEE4892}" type="presParOf" srcId="{39CA99DB-62C4-4FF4-9CE8-90AE9D8D9DAE}" destId="{362AFDEB-CA94-4827-ADB7-44B23CE9C363}" srcOrd="2" destOrd="0" presId="urn:microsoft.com/office/officeart/2005/8/layout/hProcess4"/>
    <dgm:cxn modelId="{F152D9F3-8C07-42CF-BFAC-1596F4A75A9E}" type="presParOf" srcId="{362AFDEB-CA94-4827-ADB7-44B23CE9C363}" destId="{D2F188E5-87DD-4EF3-A7BF-4548EAA597EF}" srcOrd="0" destOrd="0" presId="urn:microsoft.com/office/officeart/2005/8/layout/hProcess4"/>
    <dgm:cxn modelId="{46CDD3ED-EE4F-461B-9995-149D0BE2DFD8}" type="presParOf" srcId="{D2F188E5-87DD-4EF3-A7BF-4548EAA597EF}" destId="{6FE65EF9-DD05-4DB5-B2B8-F67E4C8E7840}" srcOrd="0" destOrd="0" presId="urn:microsoft.com/office/officeart/2005/8/layout/hProcess4"/>
    <dgm:cxn modelId="{5BDED657-D5A0-4AD0-B823-8E8CD6108F19}" type="presParOf" srcId="{D2F188E5-87DD-4EF3-A7BF-4548EAA597EF}" destId="{15D66E78-0E1D-4098-A8C3-5084D02608AF}" srcOrd="1" destOrd="0" presId="urn:microsoft.com/office/officeart/2005/8/layout/hProcess4"/>
    <dgm:cxn modelId="{6341B38D-B41D-4C21-BA4B-8A64F9F54762}" type="presParOf" srcId="{D2F188E5-87DD-4EF3-A7BF-4548EAA597EF}" destId="{7691168F-FDE6-4222-BAC2-39A4EE4A4B87}" srcOrd="2" destOrd="0" presId="urn:microsoft.com/office/officeart/2005/8/layout/hProcess4"/>
    <dgm:cxn modelId="{D55261CC-ED17-4EDF-B11C-72F1E317BCF8}" type="presParOf" srcId="{D2F188E5-87DD-4EF3-A7BF-4548EAA597EF}" destId="{DBB575CE-BDF8-4C5D-B772-77586922AB01}" srcOrd="3" destOrd="0" presId="urn:microsoft.com/office/officeart/2005/8/layout/hProcess4"/>
    <dgm:cxn modelId="{EA725805-E818-4517-B920-41CB7D976F4F}" type="presParOf" srcId="{D2F188E5-87DD-4EF3-A7BF-4548EAA597EF}" destId="{B5C64917-43E7-40A7-8FEE-4D2F0CCA75FE}" srcOrd="4" destOrd="0" presId="urn:microsoft.com/office/officeart/2005/8/layout/hProcess4"/>
    <dgm:cxn modelId="{8F4689A1-FEBE-4DCB-BB32-4CA1F67A24AC}" type="presParOf" srcId="{362AFDEB-CA94-4827-ADB7-44B23CE9C363}" destId="{4368D6C2-DE81-42F7-8B11-8CE430C68DDC}" srcOrd="1" destOrd="0" presId="urn:microsoft.com/office/officeart/2005/8/layout/hProcess4"/>
    <dgm:cxn modelId="{52B0D37B-5418-46A8-90F1-DF6CC037DAED}" type="presParOf" srcId="{362AFDEB-CA94-4827-ADB7-44B23CE9C363}" destId="{CC6B9670-C053-433F-956A-1DAD8731EDE4}" srcOrd="2" destOrd="0" presId="urn:microsoft.com/office/officeart/2005/8/layout/hProcess4"/>
    <dgm:cxn modelId="{A660142D-326B-4FC2-8F2C-A3093F44C026}" type="presParOf" srcId="{CC6B9670-C053-433F-956A-1DAD8731EDE4}" destId="{F28651F5-61CC-4A27-A644-E719F8C4D285}" srcOrd="0" destOrd="0" presId="urn:microsoft.com/office/officeart/2005/8/layout/hProcess4"/>
    <dgm:cxn modelId="{4A5AFA75-D3D4-4E84-864D-EBC785C2E63C}" type="presParOf" srcId="{CC6B9670-C053-433F-956A-1DAD8731EDE4}" destId="{F0B28F73-CC9F-496A-B9A8-5D4A25ACF91B}" srcOrd="1" destOrd="0" presId="urn:microsoft.com/office/officeart/2005/8/layout/hProcess4"/>
    <dgm:cxn modelId="{BE0B7010-8532-42F4-BB96-8FC95889D3E3}" type="presParOf" srcId="{CC6B9670-C053-433F-956A-1DAD8731EDE4}" destId="{0FCC15CF-8BD7-49B2-BE2C-180285BDDD7D}" srcOrd="2" destOrd="0" presId="urn:microsoft.com/office/officeart/2005/8/layout/hProcess4"/>
    <dgm:cxn modelId="{0BD2BE02-092D-4D4E-8E1A-03D15F44880F}" type="presParOf" srcId="{CC6B9670-C053-433F-956A-1DAD8731EDE4}" destId="{BE894299-DC88-4174-AAFC-499755F9B612}" srcOrd="3" destOrd="0" presId="urn:microsoft.com/office/officeart/2005/8/layout/hProcess4"/>
    <dgm:cxn modelId="{8286A936-14CE-4B72-B77A-E72CFD4EEF0C}" type="presParOf" srcId="{CC6B9670-C053-433F-956A-1DAD8731EDE4}" destId="{2613C7DD-3C38-41CB-880B-65D80368A09A}" srcOrd="4" destOrd="0" presId="urn:microsoft.com/office/officeart/2005/8/layout/hProcess4"/>
    <dgm:cxn modelId="{FB3BF709-CF90-48BE-AA1B-B0F502DBBBAC}" type="presParOf" srcId="{362AFDEB-CA94-4827-ADB7-44B23CE9C363}" destId="{E79D6EAC-7FDD-4A85-8A9C-FB1D3550EE13}" srcOrd="3" destOrd="0" presId="urn:microsoft.com/office/officeart/2005/8/layout/hProcess4"/>
    <dgm:cxn modelId="{EC992819-CFC0-4AA7-9085-DDE4EC421A56}" type="presParOf" srcId="{362AFDEB-CA94-4827-ADB7-44B23CE9C363}" destId="{3E66C396-1304-476E-8D05-0902535385CD}" srcOrd="4" destOrd="0" presId="urn:microsoft.com/office/officeart/2005/8/layout/hProcess4"/>
    <dgm:cxn modelId="{A9923DD3-3CAD-4E51-9393-3547C70228E3}" type="presParOf" srcId="{3E66C396-1304-476E-8D05-0902535385CD}" destId="{64004A3F-2A4F-4BAB-B85D-09030A461E11}" srcOrd="0" destOrd="0" presId="urn:microsoft.com/office/officeart/2005/8/layout/hProcess4"/>
    <dgm:cxn modelId="{584B16A1-293D-41FE-BAC4-F35054E71BB0}" type="presParOf" srcId="{3E66C396-1304-476E-8D05-0902535385CD}" destId="{C5B106BB-CFD5-4D21-9BDC-2C0F10E349C3}" srcOrd="1" destOrd="0" presId="urn:microsoft.com/office/officeart/2005/8/layout/hProcess4"/>
    <dgm:cxn modelId="{0A3A4E9F-4716-4DC0-900B-A2757F57745B}" type="presParOf" srcId="{3E66C396-1304-476E-8D05-0902535385CD}" destId="{77AF9C2B-BC14-490F-A4F3-B28D920CDC05}" srcOrd="2" destOrd="0" presId="urn:microsoft.com/office/officeart/2005/8/layout/hProcess4"/>
    <dgm:cxn modelId="{CC8DDF9E-BCB9-4808-83A1-97B92F9DB736}" type="presParOf" srcId="{3E66C396-1304-476E-8D05-0902535385CD}" destId="{75FF03AA-EC1F-44B7-9F6A-D51B120A1CD6}" srcOrd="3" destOrd="0" presId="urn:microsoft.com/office/officeart/2005/8/layout/hProcess4"/>
    <dgm:cxn modelId="{7FE9297B-A87A-45FB-B339-4B0C4F74A641}" type="presParOf" srcId="{3E66C396-1304-476E-8D05-0902535385CD}" destId="{37BD6E47-E85B-495C-9374-D1D26BCEF15B}"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498CF47-C3EC-4235-8B2D-58EF12609096}"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52F22956-2FFA-432E-81A8-8A14893E78CD}">
      <dgm:prSet phldrT="[Text]"/>
      <dgm:spPr/>
      <dgm:t>
        <a:bodyPr/>
        <a:lstStyle/>
        <a:p>
          <a:r>
            <a:rPr lang="en-US" dirty="0" smtClean="0"/>
            <a:t>CPS Update 0.1 </a:t>
          </a:r>
          <a:endParaRPr lang="en-US" dirty="0"/>
        </a:p>
      </dgm:t>
    </dgm:pt>
    <dgm:pt modelId="{6BFA8422-3B0D-4C6A-AB7F-8C186E283EF9}" type="parTrans" cxnId="{04A5769A-B26A-4687-BC80-F2416FCDAD80}">
      <dgm:prSet/>
      <dgm:spPr/>
      <dgm:t>
        <a:bodyPr/>
        <a:lstStyle/>
        <a:p>
          <a:endParaRPr lang="en-US"/>
        </a:p>
      </dgm:t>
    </dgm:pt>
    <dgm:pt modelId="{3B4D8656-BA89-4391-AD3A-A9E830DCE26B}" type="sibTrans" cxnId="{04A5769A-B26A-4687-BC80-F2416FCDAD80}">
      <dgm:prSet/>
      <dgm:spPr/>
      <dgm:t>
        <a:bodyPr/>
        <a:lstStyle/>
        <a:p>
          <a:endParaRPr lang="en-US"/>
        </a:p>
      </dgm:t>
    </dgm:pt>
    <dgm:pt modelId="{DDADB684-274D-40F7-AE42-EBDBAB61DFAA}">
      <dgm:prSet phldrT="[Text]"/>
      <dgm:spPr/>
      <dgm:t>
        <a:bodyPr/>
        <a:lstStyle/>
        <a:p>
          <a:r>
            <a:rPr lang="en-US" dirty="0" smtClean="0"/>
            <a:t>Inventory</a:t>
          </a:r>
        </a:p>
      </dgm:t>
    </dgm:pt>
    <dgm:pt modelId="{23CCB39E-84BE-4722-8EDC-A984355EF21E}" type="parTrans" cxnId="{CE31CB0C-B826-48BC-86F6-168C798E037A}">
      <dgm:prSet/>
      <dgm:spPr/>
      <dgm:t>
        <a:bodyPr/>
        <a:lstStyle/>
        <a:p>
          <a:endParaRPr lang="en-US"/>
        </a:p>
      </dgm:t>
    </dgm:pt>
    <dgm:pt modelId="{936697AC-7EE6-456F-82FF-60964F77A7E7}" type="sibTrans" cxnId="{CE31CB0C-B826-48BC-86F6-168C798E037A}">
      <dgm:prSet/>
      <dgm:spPr/>
      <dgm:t>
        <a:bodyPr/>
        <a:lstStyle/>
        <a:p>
          <a:endParaRPr lang="en-US"/>
        </a:p>
      </dgm:t>
    </dgm:pt>
    <dgm:pt modelId="{CF73852B-D248-4C68-85F5-89F66523DB94}">
      <dgm:prSet phldrT="[Text]"/>
      <dgm:spPr/>
      <dgm:t>
        <a:bodyPr/>
        <a:lstStyle/>
        <a:p>
          <a:r>
            <a:rPr lang="en-US" dirty="0" smtClean="0"/>
            <a:t>Update Windows Server</a:t>
          </a:r>
          <a:endParaRPr lang="en-US" dirty="0"/>
        </a:p>
      </dgm:t>
    </dgm:pt>
    <dgm:pt modelId="{804D781F-A4DF-4E10-BA45-B373BBF34601}" type="parTrans" cxnId="{86885E67-3571-4BAE-80D3-A404995548CD}">
      <dgm:prSet/>
      <dgm:spPr/>
      <dgm:t>
        <a:bodyPr/>
        <a:lstStyle/>
        <a:p>
          <a:endParaRPr lang="en-US"/>
        </a:p>
      </dgm:t>
    </dgm:pt>
    <dgm:pt modelId="{A55463EF-CAD6-4419-9B95-B906399F5ACA}" type="sibTrans" cxnId="{86885E67-3571-4BAE-80D3-A404995548CD}">
      <dgm:prSet/>
      <dgm:spPr/>
      <dgm:t>
        <a:bodyPr/>
        <a:lstStyle/>
        <a:p>
          <a:endParaRPr lang="en-US"/>
        </a:p>
      </dgm:t>
    </dgm:pt>
    <dgm:pt modelId="{1106FDC2-8DCF-4917-831C-6939F9B7260C}">
      <dgm:prSet phldrT="[Text]"/>
      <dgm:spPr/>
      <dgm:t>
        <a:bodyPr/>
        <a:lstStyle/>
        <a:p>
          <a:r>
            <a:rPr lang="en-US" dirty="0" smtClean="0"/>
            <a:t>Validate Windows Server</a:t>
          </a:r>
          <a:endParaRPr lang="en-US" dirty="0"/>
        </a:p>
      </dgm:t>
    </dgm:pt>
    <dgm:pt modelId="{F86C84ED-9EF9-491A-87F8-9ACAC5E90E8A}" type="parTrans" cxnId="{E2AD057D-14BE-4C9B-8211-845419604ADD}">
      <dgm:prSet/>
      <dgm:spPr/>
      <dgm:t>
        <a:bodyPr/>
        <a:lstStyle/>
        <a:p>
          <a:endParaRPr lang="en-US"/>
        </a:p>
      </dgm:t>
    </dgm:pt>
    <dgm:pt modelId="{45D66569-0DB8-4160-8E85-838988AF53CC}" type="sibTrans" cxnId="{E2AD057D-14BE-4C9B-8211-845419604ADD}">
      <dgm:prSet/>
      <dgm:spPr/>
      <dgm:t>
        <a:bodyPr/>
        <a:lstStyle/>
        <a:p>
          <a:endParaRPr lang="en-US"/>
        </a:p>
      </dgm:t>
    </dgm:pt>
    <dgm:pt modelId="{82FD67FC-A881-4E51-971C-F76918F67DB5}">
      <dgm:prSet phldrT="[Text]"/>
      <dgm:spPr/>
      <dgm:t>
        <a:bodyPr/>
        <a:lstStyle/>
        <a:p>
          <a:r>
            <a:rPr lang="en-US" dirty="0" smtClean="0"/>
            <a:t>Update System Center</a:t>
          </a:r>
          <a:endParaRPr lang="en-US" dirty="0"/>
        </a:p>
      </dgm:t>
    </dgm:pt>
    <dgm:pt modelId="{DE5471D5-87B2-4C63-A334-667CD5A29B4F}" type="parTrans" cxnId="{DAFF3AEC-029F-4475-9BEE-D9348B77450D}">
      <dgm:prSet/>
      <dgm:spPr/>
      <dgm:t>
        <a:bodyPr/>
        <a:lstStyle/>
        <a:p>
          <a:endParaRPr lang="en-US"/>
        </a:p>
      </dgm:t>
    </dgm:pt>
    <dgm:pt modelId="{1E408C38-CE41-4804-94AB-3D2DE14EB169}" type="sibTrans" cxnId="{DAFF3AEC-029F-4475-9BEE-D9348B77450D}">
      <dgm:prSet/>
      <dgm:spPr/>
      <dgm:t>
        <a:bodyPr/>
        <a:lstStyle/>
        <a:p>
          <a:endParaRPr lang="en-US"/>
        </a:p>
      </dgm:t>
    </dgm:pt>
    <dgm:pt modelId="{FED46727-F42E-4253-8773-7C529C3BAC0C}">
      <dgm:prSet phldrT="[Text]"/>
      <dgm:spPr/>
      <dgm:t>
        <a:bodyPr/>
        <a:lstStyle/>
        <a:p>
          <a:r>
            <a:rPr lang="en-US" dirty="0" smtClean="0"/>
            <a:t>Validate System Center</a:t>
          </a:r>
          <a:endParaRPr lang="en-US" dirty="0"/>
        </a:p>
      </dgm:t>
    </dgm:pt>
    <dgm:pt modelId="{BE0C576D-4786-4516-A338-A94CF00DCD81}" type="parTrans" cxnId="{DA9E4FAB-F165-4005-867D-10928852DA8B}">
      <dgm:prSet/>
      <dgm:spPr/>
      <dgm:t>
        <a:bodyPr/>
        <a:lstStyle/>
        <a:p>
          <a:endParaRPr lang="en-US"/>
        </a:p>
      </dgm:t>
    </dgm:pt>
    <dgm:pt modelId="{19F45C67-FCD5-4B86-B6F6-D880F9DDE6BF}" type="sibTrans" cxnId="{DA9E4FAB-F165-4005-867D-10928852DA8B}">
      <dgm:prSet/>
      <dgm:spPr/>
      <dgm:t>
        <a:bodyPr/>
        <a:lstStyle/>
        <a:p>
          <a:endParaRPr lang="en-US"/>
        </a:p>
      </dgm:t>
    </dgm:pt>
    <dgm:pt modelId="{B6AAC08D-5D89-40DA-9274-091894B6505C}">
      <dgm:prSet phldrT="[Text]"/>
      <dgm:spPr/>
      <dgm:t>
        <a:bodyPr/>
        <a:lstStyle/>
        <a:p>
          <a:r>
            <a:rPr lang="en-US" dirty="0" smtClean="0"/>
            <a:t>Update Windows Azure Pack</a:t>
          </a:r>
          <a:endParaRPr lang="en-US" dirty="0"/>
        </a:p>
      </dgm:t>
    </dgm:pt>
    <dgm:pt modelId="{821CDFE0-A1D7-4239-85B1-286FD5C30E97}" type="parTrans" cxnId="{ED8597C5-8531-426F-BE48-0A1F93EAB486}">
      <dgm:prSet/>
      <dgm:spPr/>
      <dgm:t>
        <a:bodyPr/>
        <a:lstStyle/>
        <a:p>
          <a:endParaRPr lang="en-US"/>
        </a:p>
      </dgm:t>
    </dgm:pt>
    <dgm:pt modelId="{B2AFE211-4212-458C-8F3C-4CE1B8BEF101}" type="sibTrans" cxnId="{ED8597C5-8531-426F-BE48-0A1F93EAB486}">
      <dgm:prSet/>
      <dgm:spPr/>
      <dgm:t>
        <a:bodyPr/>
        <a:lstStyle/>
        <a:p>
          <a:endParaRPr lang="en-US"/>
        </a:p>
      </dgm:t>
    </dgm:pt>
    <dgm:pt modelId="{93C74B22-ACFA-4D11-8994-743937353302}">
      <dgm:prSet phldrT="[Text]"/>
      <dgm:spPr/>
      <dgm:t>
        <a:bodyPr/>
        <a:lstStyle/>
        <a:p>
          <a:r>
            <a:rPr lang="en-US" dirty="0" smtClean="0"/>
            <a:t>Validate Windows Azure Pack</a:t>
          </a:r>
          <a:endParaRPr lang="en-US" dirty="0"/>
        </a:p>
      </dgm:t>
    </dgm:pt>
    <dgm:pt modelId="{32468856-D2B2-4F20-9E8B-06DF2DCE1297}" type="parTrans" cxnId="{9AA1E2B9-16D8-4257-A295-3B21365D66B8}">
      <dgm:prSet/>
      <dgm:spPr/>
      <dgm:t>
        <a:bodyPr/>
        <a:lstStyle/>
        <a:p>
          <a:endParaRPr lang="en-US"/>
        </a:p>
      </dgm:t>
    </dgm:pt>
    <dgm:pt modelId="{3DB5A505-2FA9-4520-8466-01512AFC9971}" type="sibTrans" cxnId="{9AA1E2B9-16D8-4257-A295-3B21365D66B8}">
      <dgm:prSet/>
      <dgm:spPr/>
      <dgm:t>
        <a:bodyPr/>
        <a:lstStyle/>
        <a:p>
          <a:endParaRPr lang="en-US"/>
        </a:p>
      </dgm:t>
    </dgm:pt>
    <dgm:pt modelId="{F924D4F5-80DD-4550-9753-532E5EFCDC87}">
      <dgm:prSet phldrT="[Text]"/>
      <dgm:spPr/>
      <dgm:t>
        <a:bodyPr/>
        <a:lstStyle/>
        <a:p>
          <a:r>
            <a:rPr lang="en-US" dirty="0" smtClean="0"/>
            <a:t>CPS Update</a:t>
          </a:r>
        </a:p>
        <a:p>
          <a:r>
            <a:rPr lang="en-US" dirty="0" smtClean="0"/>
            <a:t>0.2</a:t>
          </a:r>
          <a:endParaRPr lang="en-US" dirty="0"/>
        </a:p>
      </dgm:t>
    </dgm:pt>
    <dgm:pt modelId="{D9397337-F773-40B1-8305-C5E9412E3F64}" type="parTrans" cxnId="{C48772C8-3FB2-481E-807E-F15BEF96ACB8}">
      <dgm:prSet/>
      <dgm:spPr/>
      <dgm:t>
        <a:bodyPr/>
        <a:lstStyle/>
        <a:p>
          <a:endParaRPr lang="en-US"/>
        </a:p>
      </dgm:t>
    </dgm:pt>
    <dgm:pt modelId="{EFADBFF5-8703-4993-AA48-523F3A57152E}" type="sibTrans" cxnId="{C48772C8-3FB2-481E-807E-F15BEF96ACB8}">
      <dgm:prSet/>
      <dgm:spPr/>
      <dgm:t>
        <a:bodyPr/>
        <a:lstStyle/>
        <a:p>
          <a:endParaRPr lang="en-US"/>
        </a:p>
      </dgm:t>
    </dgm:pt>
    <dgm:pt modelId="{E76D23E0-6EB0-4B2F-844D-C62C47D4FB6B}" type="pres">
      <dgm:prSet presAssocID="{2498CF47-C3EC-4235-8B2D-58EF12609096}" presName="diagram" presStyleCnt="0">
        <dgm:presLayoutVars>
          <dgm:dir/>
          <dgm:resizeHandles/>
        </dgm:presLayoutVars>
      </dgm:prSet>
      <dgm:spPr/>
      <dgm:t>
        <a:bodyPr/>
        <a:lstStyle/>
        <a:p>
          <a:endParaRPr lang="en-US"/>
        </a:p>
      </dgm:t>
    </dgm:pt>
    <dgm:pt modelId="{3121DDFE-2E05-496A-B9DD-9C4345BC5C0B}" type="pres">
      <dgm:prSet presAssocID="{52F22956-2FFA-432E-81A8-8A14893E78CD}" presName="firstNode" presStyleLbl="node1" presStyleIdx="0" presStyleCnt="9">
        <dgm:presLayoutVars>
          <dgm:bulletEnabled val="1"/>
        </dgm:presLayoutVars>
      </dgm:prSet>
      <dgm:spPr/>
      <dgm:t>
        <a:bodyPr/>
        <a:lstStyle/>
        <a:p>
          <a:endParaRPr lang="en-US"/>
        </a:p>
      </dgm:t>
    </dgm:pt>
    <dgm:pt modelId="{7B051ACB-8B20-4702-B438-81A15805A141}" type="pres">
      <dgm:prSet presAssocID="{3B4D8656-BA89-4391-AD3A-A9E830DCE26B}" presName="sibTrans" presStyleLbl="sibTrans2D1" presStyleIdx="0" presStyleCnt="8"/>
      <dgm:spPr/>
      <dgm:t>
        <a:bodyPr/>
        <a:lstStyle/>
        <a:p>
          <a:endParaRPr lang="en-US"/>
        </a:p>
      </dgm:t>
    </dgm:pt>
    <dgm:pt modelId="{F4DC79F7-9B23-469E-A46B-6F7942FF9EB7}" type="pres">
      <dgm:prSet presAssocID="{DDADB684-274D-40F7-AE42-EBDBAB61DFAA}" presName="middleNode" presStyleCnt="0"/>
      <dgm:spPr/>
    </dgm:pt>
    <dgm:pt modelId="{000CF3F5-2A36-435E-B216-E938DA734D27}" type="pres">
      <dgm:prSet presAssocID="{DDADB684-274D-40F7-AE42-EBDBAB61DFAA}" presName="padding" presStyleLbl="node1" presStyleIdx="0" presStyleCnt="9"/>
      <dgm:spPr/>
    </dgm:pt>
    <dgm:pt modelId="{8276A651-33DE-447D-A216-80210FEEDC6C}" type="pres">
      <dgm:prSet presAssocID="{DDADB684-274D-40F7-AE42-EBDBAB61DFAA}" presName="shape" presStyleLbl="node1" presStyleIdx="1" presStyleCnt="9">
        <dgm:presLayoutVars>
          <dgm:bulletEnabled val="1"/>
        </dgm:presLayoutVars>
      </dgm:prSet>
      <dgm:spPr/>
      <dgm:t>
        <a:bodyPr/>
        <a:lstStyle/>
        <a:p>
          <a:endParaRPr lang="en-US"/>
        </a:p>
      </dgm:t>
    </dgm:pt>
    <dgm:pt modelId="{B91D7D47-5EC2-46F0-8E78-0F01A8771512}" type="pres">
      <dgm:prSet presAssocID="{936697AC-7EE6-456F-82FF-60964F77A7E7}" presName="sibTrans" presStyleLbl="sibTrans2D1" presStyleIdx="1" presStyleCnt="8"/>
      <dgm:spPr/>
      <dgm:t>
        <a:bodyPr/>
        <a:lstStyle/>
        <a:p>
          <a:endParaRPr lang="en-US"/>
        </a:p>
      </dgm:t>
    </dgm:pt>
    <dgm:pt modelId="{DA77E1A1-DA8B-4384-810D-95400E86ABFF}" type="pres">
      <dgm:prSet presAssocID="{CF73852B-D248-4C68-85F5-89F66523DB94}" presName="middleNode" presStyleCnt="0"/>
      <dgm:spPr/>
    </dgm:pt>
    <dgm:pt modelId="{0DB58B05-5D42-4EF9-BD04-6D5EDBEF48C4}" type="pres">
      <dgm:prSet presAssocID="{CF73852B-D248-4C68-85F5-89F66523DB94}" presName="padding" presStyleLbl="node1" presStyleIdx="1" presStyleCnt="9"/>
      <dgm:spPr/>
    </dgm:pt>
    <dgm:pt modelId="{D8D85BE9-3870-4763-B6EB-371CA94E6A3A}" type="pres">
      <dgm:prSet presAssocID="{CF73852B-D248-4C68-85F5-89F66523DB94}" presName="shape" presStyleLbl="node1" presStyleIdx="2" presStyleCnt="9">
        <dgm:presLayoutVars>
          <dgm:bulletEnabled val="1"/>
        </dgm:presLayoutVars>
      </dgm:prSet>
      <dgm:spPr/>
      <dgm:t>
        <a:bodyPr/>
        <a:lstStyle/>
        <a:p>
          <a:endParaRPr lang="en-US"/>
        </a:p>
      </dgm:t>
    </dgm:pt>
    <dgm:pt modelId="{F0805D0C-89C0-4CFB-9E5C-A56BE5AD9CF1}" type="pres">
      <dgm:prSet presAssocID="{A55463EF-CAD6-4419-9B95-B906399F5ACA}" presName="sibTrans" presStyleLbl="sibTrans2D1" presStyleIdx="2" presStyleCnt="8"/>
      <dgm:spPr/>
      <dgm:t>
        <a:bodyPr/>
        <a:lstStyle/>
        <a:p>
          <a:endParaRPr lang="en-US"/>
        </a:p>
      </dgm:t>
    </dgm:pt>
    <dgm:pt modelId="{7964F69D-6DE9-4DDD-9B53-221D52FA23CA}" type="pres">
      <dgm:prSet presAssocID="{1106FDC2-8DCF-4917-831C-6939F9B7260C}" presName="middleNode" presStyleCnt="0"/>
      <dgm:spPr/>
    </dgm:pt>
    <dgm:pt modelId="{06DC77CE-4768-4A80-8100-B645A30E0EEC}" type="pres">
      <dgm:prSet presAssocID="{1106FDC2-8DCF-4917-831C-6939F9B7260C}" presName="padding" presStyleLbl="node1" presStyleIdx="2" presStyleCnt="9"/>
      <dgm:spPr/>
    </dgm:pt>
    <dgm:pt modelId="{554D6579-83BB-4AB0-8931-39140EE3A68E}" type="pres">
      <dgm:prSet presAssocID="{1106FDC2-8DCF-4917-831C-6939F9B7260C}" presName="shape" presStyleLbl="node1" presStyleIdx="3" presStyleCnt="9">
        <dgm:presLayoutVars>
          <dgm:bulletEnabled val="1"/>
        </dgm:presLayoutVars>
      </dgm:prSet>
      <dgm:spPr/>
      <dgm:t>
        <a:bodyPr/>
        <a:lstStyle/>
        <a:p>
          <a:endParaRPr lang="en-US"/>
        </a:p>
      </dgm:t>
    </dgm:pt>
    <dgm:pt modelId="{63F6064E-1E75-4450-922F-96F182A25074}" type="pres">
      <dgm:prSet presAssocID="{45D66569-0DB8-4160-8E85-838988AF53CC}" presName="sibTrans" presStyleLbl="sibTrans2D1" presStyleIdx="3" presStyleCnt="8"/>
      <dgm:spPr/>
      <dgm:t>
        <a:bodyPr/>
        <a:lstStyle/>
        <a:p>
          <a:endParaRPr lang="en-US"/>
        </a:p>
      </dgm:t>
    </dgm:pt>
    <dgm:pt modelId="{2C1059A4-F1B3-4FFB-8B24-A1817792FD88}" type="pres">
      <dgm:prSet presAssocID="{82FD67FC-A881-4E51-971C-F76918F67DB5}" presName="middleNode" presStyleCnt="0"/>
      <dgm:spPr/>
    </dgm:pt>
    <dgm:pt modelId="{5859DD03-3B55-4C5D-B9D6-0F89BF8AAB94}" type="pres">
      <dgm:prSet presAssocID="{82FD67FC-A881-4E51-971C-F76918F67DB5}" presName="padding" presStyleLbl="node1" presStyleIdx="3" presStyleCnt="9"/>
      <dgm:spPr/>
    </dgm:pt>
    <dgm:pt modelId="{F6FDE4B5-343E-423C-8AA8-CDBCACD1F715}" type="pres">
      <dgm:prSet presAssocID="{82FD67FC-A881-4E51-971C-F76918F67DB5}" presName="shape" presStyleLbl="node1" presStyleIdx="4" presStyleCnt="9">
        <dgm:presLayoutVars>
          <dgm:bulletEnabled val="1"/>
        </dgm:presLayoutVars>
      </dgm:prSet>
      <dgm:spPr/>
      <dgm:t>
        <a:bodyPr/>
        <a:lstStyle/>
        <a:p>
          <a:endParaRPr lang="en-US"/>
        </a:p>
      </dgm:t>
    </dgm:pt>
    <dgm:pt modelId="{8F8FF225-48DF-4B0B-95FD-DF44534DC2A6}" type="pres">
      <dgm:prSet presAssocID="{1E408C38-CE41-4804-94AB-3D2DE14EB169}" presName="sibTrans" presStyleLbl="sibTrans2D1" presStyleIdx="4" presStyleCnt="8"/>
      <dgm:spPr/>
      <dgm:t>
        <a:bodyPr/>
        <a:lstStyle/>
        <a:p>
          <a:endParaRPr lang="en-US"/>
        </a:p>
      </dgm:t>
    </dgm:pt>
    <dgm:pt modelId="{4C204E46-6CDA-495F-B40C-05EDAA5A425D}" type="pres">
      <dgm:prSet presAssocID="{FED46727-F42E-4253-8773-7C529C3BAC0C}" presName="middleNode" presStyleCnt="0"/>
      <dgm:spPr/>
    </dgm:pt>
    <dgm:pt modelId="{79AE5E6F-2CD6-4961-84F2-5ABEA75633DD}" type="pres">
      <dgm:prSet presAssocID="{FED46727-F42E-4253-8773-7C529C3BAC0C}" presName="padding" presStyleLbl="node1" presStyleIdx="4" presStyleCnt="9"/>
      <dgm:spPr/>
    </dgm:pt>
    <dgm:pt modelId="{693CD108-B4C0-44AC-B570-4F96837CA6F8}" type="pres">
      <dgm:prSet presAssocID="{FED46727-F42E-4253-8773-7C529C3BAC0C}" presName="shape" presStyleLbl="node1" presStyleIdx="5" presStyleCnt="9">
        <dgm:presLayoutVars>
          <dgm:bulletEnabled val="1"/>
        </dgm:presLayoutVars>
      </dgm:prSet>
      <dgm:spPr/>
      <dgm:t>
        <a:bodyPr/>
        <a:lstStyle/>
        <a:p>
          <a:endParaRPr lang="en-US"/>
        </a:p>
      </dgm:t>
    </dgm:pt>
    <dgm:pt modelId="{802503B3-1FBC-402E-A8DA-8CDCB3565E7B}" type="pres">
      <dgm:prSet presAssocID="{19F45C67-FCD5-4B86-B6F6-D880F9DDE6BF}" presName="sibTrans" presStyleLbl="sibTrans2D1" presStyleIdx="5" presStyleCnt="8"/>
      <dgm:spPr/>
      <dgm:t>
        <a:bodyPr/>
        <a:lstStyle/>
        <a:p>
          <a:endParaRPr lang="en-US"/>
        </a:p>
      </dgm:t>
    </dgm:pt>
    <dgm:pt modelId="{DCEF5851-396D-49C5-9360-FE53AFF8ED10}" type="pres">
      <dgm:prSet presAssocID="{B6AAC08D-5D89-40DA-9274-091894B6505C}" presName="middleNode" presStyleCnt="0"/>
      <dgm:spPr/>
    </dgm:pt>
    <dgm:pt modelId="{463DAF11-4EC1-4F3C-91F9-7A92AC8CBF15}" type="pres">
      <dgm:prSet presAssocID="{B6AAC08D-5D89-40DA-9274-091894B6505C}" presName="padding" presStyleLbl="node1" presStyleIdx="5" presStyleCnt="9"/>
      <dgm:spPr/>
    </dgm:pt>
    <dgm:pt modelId="{EEB9B4A7-22A9-4E4D-8A4D-EE38CF512722}" type="pres">
      <dgm:prSet presAssocID="{B6AAC08D-5D89-40DA-9274-091894B6505C}" presName="shape" presStyleLbl="node1" presStyleIdx="6" presStyleCnt="9">
        <dgm:presLayoutVars>
          <dgm:bulletEnabled val="1"/>
        </dgm:presLayoutVars>
      </dgm:prSet>
      <dgm:spPr/>
      <dgm:t>
        <a:bodyPr/>
        <a:lstStyle/>
        <a:p>
          <a:endParaRPr lang="en-US"/>
        </a:p>
      </dgm:t>
    </dgm:pt>
    <dgm:pt modelId="{B5636BAE-5B35-434A-B2F3-EA5EF44A4671}" type="pres">
      <dgm:prSet presAssocID="{B2AFE211-4212-458C-8F3C-4CE1B8BEF101}" presName="sibTrans" presStyleLbl="sibTrans2D1" presStyleIdx="6" presStyleCnt="8"/>
      <dgm:spPr/>
      <dgm:t>
        <a:bodyPr/>
        <a:lstStyle/>
        <a:p>
          <a:endParaRPr lang="en-US"/>
        </a:p>
      </dgm:t>
    </dgm:pt>
    <dgm:pt modelId="{9CE58C96-2AAA-45A0-BA9D-EE8233C05C1B}" type="pres">
      <dgm:prSet presAssocID="{93C74B22-ACFA-4D11-8994-743937353302}" presName="middleNode" presStyleCnt="0"/>
      <dgm:spPr/>
    </dgm:pt>
    <dgm:pt modelId="{69D3841A-5DF3-4BDA-A896-08726A19D4E9}" type="pres">
      <dgm:prSet presAssocID="{93C74B22-ACFA-4D11-8994-743937353302}" presName="padding" presStyleLbl="node1" presStyleIdx="6" presStyleCnt="9"/>
      <dgm:spPr/>
    </dgm:pt>
    <dgm:pt modelId="{BA113AA0-FDEA-4326-BF13-22D37F090E01}" type="pres">
      <dgm:prSet presAssocID="{93C74B22-ACFA-4D11-8994-743937353302}" presName="shape" presStyleLbl="node1" presStyleIdx="7" presStyleCnt="9">
        <dgm:presLayoutVars>
          <dgm:bulletEnabled val="1"/>
        </dgm:presLayoutVars>
      </dgm:prSet>
      <dgm:spPr/>
      <dgm:t>
        <a:bodyPr/>
        <a:lstStyle/>
        <a:p>
          <a:endParaRPr lang="en-US"/>
        </a:p>
      </dgm:t>
    </dgm:pt>
    <dgm:pt modelId="{110F6B64-DB50-4699-9CB9-B508604355E7}" type="pres">
      <dgm:prSet presAssocID="{3DB5A505-2FA9-4520-8466-01512AFC9971}" presName="sibTrans" presStyleLbl="sibTrans2D1" presStyleIdx="7" presStyleCnt="8"/>
      <dgm:spPr/>
      <dgm:t>
        <a:bodyPr/>
        <a:lstStyle/>
        <a:p>
          <a:endParaRPr lang="en-US"/>
        </a:p>
      </dgm:t>
    </dgm:pt>
    <dgm:pt modelId="{454DE18D-4C8D-4912-9B29-0BEF4D2DB955}" type="pres">
      <dgm:prSet presAssocID="{F924D4F5-80DD-4550-9753-532E5EFCDC87}" presName="lastNode" presStyleLbl="node1" presStyleIdx="8" presStyleCnt="9">
        <dgm:presLayoutVars>
          <dgm:bulletEnabled val="1"/>
        </dgm:presLayoutVars>
      </dgm:prSet>
      <dgm:spPr/>
      <dgm:t>
        <a:bodyPr/>
        <a:lstStyle/>
        <a:p>
          <a:endParaRPr lang="en-US"/>
        </a:p>
      </dgm:t>
    </dgm:pt>
  </dgm:ptLst>
  <dgm:cxnLst>
    <dgm:cxn modelId="{DA9E4FAB-F165-4005-867D-10928852DA8B}" srcId="{2498CF47-C3EC-4235-8B2D-58EF12609096}" destId="{FED46727-F42E-4253-8773-7C529C3BAC0C}" srcOrd="5" destOrd="0" parTransId="{BE0C576D-4786-4516-A338-A94CF00DCD81}" sibTransId="{19F45C67-FCD5-4B86-B6F6-D880F9DDE6BF}"/>
    <dgm:cxn modelId="{F30F23C3-22AB-41E6-908E-56EA0E37C284}" type="presOf" srcId="{93C74B22-ACFA-4D11-8994-743937353302}" destId="{BA113AA0-FDEA-4326-BF13-22D37F090E01}" srcOrd="0" destOrd="0" presId="urn:microsoft.com/office/officeart/2005/8/layout/bProcess2"/>
    <dgm:cxn modelId="{9AA1E2B9-16D8-4257-A295-3B21365D66B8}" srcId="{2498CF47-C3EC-4235-8B2D-58EF12609096}" destId="{93C74B22-ACFA-4D11-8994-743937353302}" srcOrd="7" destOrd="0" parTransId="{32468856-D2B2-4F20-9E8B-06DF2DCE1297}" sibTransId="{3DB5A505-2FA9-4520-8466-01512AFC9971}"/>
    <dgm:cxn modelId="{FF1303E3-2F6B-4C7B-97AE-4291625AC1AF}" type="presOf" srcId="{B2AFE211-4212-458C-8F3C-4CE1B8BEF101}" destId="{B5636BAE-5B35-434A-B2F3-EA5EF44A4671}" srcOrd="0" destOrd="0" presId="urn:microsoft.com/office/officeart/2005/8/layout/bProcess2"/>
    <dgm:cxn modelId="{63197370-4488-4706-BB03-294C3B582D25}" type="presOf" srcId="{F924D4F5-80DD-4550-9753-532E5EFCDC87}" destId="{454DE18D-4C8D-4912-9B29-0BEF4D2DB955}" srcOrd="0" destOrd="0" presId="urn:microsoft.com/office/officeart/2005/8/layout/bProcess2"/>
    <dgm:cxn modelId="{2478D343-4810-4322-9ECF-C47450F06A96}" type="presOf" srcId="{A55463EF-CAD6-4419-9B95-B906399F5ACA}" destId="{F0805D0C-89C0-4CFB-9E5C-A56BE5AD9CF1}" srcOrd="0" destOrd="0" presId="urn:microsoft.com/office/officeart/2005/8/layout/bProcess2"/>
    <dgm:cxn modelId="{4833D985-0062-49AB-B9D8-5E45F5C167EE}" type="presOf" srcId="{45D66569-0DB8-4160-8E85-838988AF53CC}" destId="{63F6064E-1E75-4450-922F-96F182A25074}" srcOrd="0" destOrd="0" presId="urn:microsoft.com/office/officeart/2005/8/layout/bProcess2"/>
    <dgm:cxn modelId="{BE2086B8-7E61-4482-BCE4-FE83CAB4779B}" type="presOf" srcId="{1106FDC2-8DCF-4917-831C-6939F9B7260C}" destId="{554D6579-83BB-4AB0-8931-39140EE3A68E}" srcOrd="0" destOrd="0" presId="urn:microsoft.com/office/officeart/2005/8/layout/bProcess2"/>
    <dgm:cxn modelId="{DAFF3AEC-029F-4475-9BEE-D9348B77450D}" srcId="{2498CF47-C3EC-4235-8B2D-58EF12609096}" destId="{82FD67FC-A881-4E51-971C-F76918F67DB5}" srcOrd="4" destOrd="0" parTransId="{DE5471D5-87B2-4C63-A334-667CD5A29B4F}" sibTransId="{1E408C38-CE41-4804-94AB-3D2DE14EB169}"/>
    <dgm:cxn modelId="{32CC8A16-A1AA-41E5-B20C-26B1D1497F85}" type="presOf" srcId="{CF73852B-D248-4C68-85F5-89F66523DB94}" destId="{D8D85BE9-3870-4763-B6EB-371CA94E6A3A}" srcOrd="0" destOrd="0" presId="urn:microsoft.com/office/officeart/2005/8/layout/bProcess2"/>
    <dgm:cxn modelId="{8276B2F3-CD90-4DB5-B6C1-923F0736B38F}" type="presOf" srcId="{19F45C67-FCD5-4B86-B6F6-D880F9DDE6BF}" destId="{802503B3-1FBC-402E-A8DA-8CDCB3565E7B}" srcOrd="0" destOrd="0" presId="urn:microsoft.com/office/officeart/2005/8/layout/bProcess2"/>
    <dgm:cxn modelId="{520A3F84-6805-45C0-A29A-7AEB5F70929F}" type="presOf" srcId="{3B4D8656-BA89-4391-AD3A-A9E830DCE26B}" destId="{7B051ACB-8B20-4702-B438-81A15805A141}" srcOrd="0" destOrd="0" presId="urn:microsoft.com/office/officeart/2005/8/layout/bProcess2"/>
    <dgm:cxn modelId="{2A22D2FA-E48C-4837-8CDF-788A2D30D3F9}" type="presOf" srcId="{936697AC-7EE6-456F-82FF-60964F77A7E7}" destId="{B91D7D47-5EC2-46F0-8E78-0F01A8771512}" srcOrd="0" destOrd="0" presId="urn:microsoft.com/office/officeart/2005/8/layout/bProcess2"/>
    <dgm:cxn modelId="{ED8597C5-8531-426F-BE48-0A1F93EAB486}" srcId="{2498CF47-C3EC-4235-8B2D-58EF12609096}" destId="{B6AAC08D-5D89-40DA-9274-091894B6505C}" srcOrd="6" destOrd="0" parTransId="{821CDFE0-A1D7-4239-85B1-286FD5C30E97}" sibTransId="{B2AFE211-4212-458C-8F3C-4CE1B8BEF101}"/>
    <dgm:cxn modelId="{CE31CB0C-B826-48BC-86F6-168C798E037A}" srcId="{2498CF47-C3EC-4235-8B2D-58EF12609096}" destId="{DDADB684-274D-40F7-AE42-EBDBAB61DFAA}" srcOrd="1" destOrd="0" parTransId="{23CCB39E-84BE-4722-8EDC-A984355EF21E}" sibTransId="{936697AC-7EE6-456F-82FF-60964F77A7E7}"/>
    <dgm:cxn modelId="{3E0B7718-FCEF-4FC2-B441-D3FC64DBD9BE}" type="presOf" srcId="{DDADB684-274D-40F7-AE42-EBDBAB61DFAA}" destId="{8276A651-33DE-447D-A216-80210FEEDC6C}" srcOrd="0" destOrd="0" presId="urn:microsoft.com/office/officeart/2005/8/layout/bProcess2"/>
    <dgm:cxn modelId="{522C26C1-C8AC-4A9C-B5C9-65AEBBDFB687}" type="presOf" srcId="{2498CF47-C3EC-4235-8B2D-58EF12609096}" destId="{E76D23E0-6EB0-4B2F-844D-C62C47D4FB6B}" srcOrd="0" destOrd="0" presId="urn:microsoft.com/office/officeart/2005/8/layout/bProcess2"/>
    <dgm:cxn modelId="{78658FBE-1356-45F5-BAC2-5E8D47D17100}" type="presOf" srcId="{3DB5A505-2FA9-4520-8466-01512AFC9971}" destId="{110F6B64-DB50-4699-9CB9-B508604355E7}" srcOrd="0" destOrd="0" presId="urn:microsoft.com/office/officeart/2005/8/layout/bProcess2"/>
    <dgm:cxn modelId="{86885E67-3571-4BAE-80D3-A404995548CD}" srcId="{2498CF47-C3EC-4235-8B2D-58EF12609096}" destId="{CF73852B-D248-4C68-85F5-89F66523DB94}" srcOrd="2" destOrd="0" parTransId="{804D781F-A4DF-4E10-BA45-B373BBF34601}" sibTransId="{A55463EF-CAD6-4419-9B95-B906399F5ACA}"/>
    <dgm:cxn modelId="{89F26D20-1B66-457F-A0CF-C08577BB5EB0}" type="presOf" srcId="{52F22956-2FFA-432E-81A8-8A14893E78CD}" destId="{3121DDFE-2E05-496A-B9DD-9C4345BC5C0B}" srcOrd="0" destOrd="0" presId="urn:microsoft.com/office/officeart/2005/8/layout/bProcess2"/>
    <dgm:cxn modelId="{BCADEC84-5A28-4796-8840-2D3799B823E6}" type="presOf" srcId="{82FD67FC-A881-4E51-971C-F76918F67DB5}" destId="{F6FDE4B5-343E-423C-8AA8-CDBCACD1F715}" srcOrd="0" destOrd="0" presId="urn:microsoft.com/office/officeart/2005/8/layout/bProcess2"/>
    <dgm:cxn modelId="{C48772C8-3FB2-481E-807E-F15BEF96ACB8}" srcId="{2498CF47-C3EC-4235-8B2D-58EF12609096}" destId="{F924D4F5-80DD-4550-9753-532E5EFCDC87}" srcOrd="8" destOrd="0" parTransId="{D9397337-F773-40B1-8305-C5E9412E3F64}" sibTransId="{EFADBFF5-8703-4993-AA48-523F3A57152E}"/>
    <dgm:cxn modelId="{E2AD057D-14BE-4C9B-8211-845419604ADD}" srcId="{2498CF47-C3EC-4235-8B2D-58EF12609096}" destId="{1106FDC2-8DCF-4917-831C-6939F9B7260C}" srcOrd="3" destOrd="0" parTransId="{F86C84ED-9EF9-491A-87F8-9ACAC5E90E8A}" sibTransId="{45D66569-0DB8-4160-8E85-838988AF53CC}"/>
    <dgm:cxn modelId="{7811F4E4-E84A-4442-B1B9-128BDEDA6AD8}" type="presOf" srcId="{FED46727-F42E-4253-8773-7C529C3BAC0C}" destId="{693CD108-B4C0-44AC-B570-4F96837CA6F8}" srcOrd="0" destOrd="0" presId="urn:microsoft.com/office/officeart/2005/8/layout/bProcess2"/>
    <dgm:cxn modelId="{6471D8B2-17F8-4320-AA51-88CE4D12B561}" type="presOf" srcId="{B6AAC08D-5D89-40DA-9274-091894B6505C}" destId="{EEB9B4A7-22A9-4E4D-8A4D-EE38CF512722}" srcOrd="0" destOrd="0" presId="urn:microsoft.com/office/officeart/2005/8/layout/bProcess2"/>
    <dgm:cxn modelId="{04A5769A-B26A-4687-BC80-F2416FCDAD80}" srcId="{2498CF47-C3EC-4235-8B2D-58EF12609096}" destId="{52F22956-2FFA-432E-81A8-8A14893E78CD}" srcOrd="0" destOrd="0" parTransId="{6BFA8422-3B0D-4C6A-AB7F-8C186E283EF9}" sibTransId="{3B4D8656-BA89-4391-AD3A-A9E830DCE26B}"/>
    <dgm:cxn modelId="{36922C02-7407-4913-8151-F2C67629BDB1}" type="presOf" srcId="{1E408C38-CE41-4804-94AB-3D2DE14EB169}" destId="{8F8FF225-48DF-4B0B-95FD-DF44534DC2A6}" srcOrd="0" destOrd="0" presId="urn:microsoft.com/office/officeart/2005/8/layout/bProcess2"/>
    <dgm:cxn modelId="{B931C34B-2F82-4453-AB29-63741B90C13C}" type="presParOf" srcId="{E76D23E0-6EB0-4B2F-844D-C62C47D4FB6B}" destId="{3121DDFE-2E05-496A-B9DD-9C4345BC5C0B}" srcOrd="0" destOrd="0" presId="urn:microsoft.com/office/officeart/2005/8/layout/bProcess2"/>
    <dgm:cxn modelId="{3F853280-D472-4938-8536-1C3F191A5272}" type="presParOf" srcId="{E76D23E0-6EB0-4B2F-844D-C62C47D4FB6B}" destId="{7B051ACB-8B20-4702-B438-81A15805A141}" srcOrd="1" destOrd="0" presId="urn:microsoft.com/office/officeart/2005/8/layout/bProcess2"/>
    <dgm:cxn modelId="{978D453F-5FC6-413E-8181-EC109D97B4EB}" type="presParOf" srcId="{E76D23E0-6EB0-4B2F-844D-C62C47D4FB6B}" destId="{F4DC79F7-9B23-469E-A46B-6F7942FF9EB7}" srcOrd="2" destOrd="0" presId="urn:microsoft.com/office/officeart/2005/8/layout/bProcess2"/>
    <dgm:cxn modelId="{1D1A17CB-6FB2-46EA-83B6-60CD4B0B6779}" type="presParOf" srcId="{F4DC79F7-9B23-469E-A46B-6F7942FF9EB7}" destId="{000CF3F5-2A36-435E-B216-E938DA734D27}" srcOrd="0" destOrd="0" presId="urn:microsoft.com/office/officeart/2005/8/layout/bProcess2"/>
    <dgm:cxn modelId="{75AF95A2-D376-4047-8BD6-B7EFED446BAF}" type="presParOf" srcId="{F4DC79F7-9B23-469E-A46B-6F7942FF9EB7}" destId="{8276A651-33DE-447D-A216-80210FEEDC6C}" srcOrd="1" destOrd="0" presId="urn:microsoft.com/office/officeart/2005/8/layout/bProcess2"/>
    <dgm:cxn modelId="{67AABFFD-DE45-4739-97BE-107932329233}" type="presParOf" srcId="{E76D23E0-6EB0-4B2F-844D-C62C47D4FB6B}" destId="{B91D7D47-5EC2-46F0-8E78-0F01A8771512}" srcOrd="3" destOrd="0" presId="urn:microsoft.com/office/officeart/2005/8/layout/bProcess2"/>
    <dgm:cxn modelId="{A7343006-7031-484E-A1E4-5A1C9EDF0705}" type="presParOf" srcId="{E76D23E0-6EB0-4B2F-844D-C62C47D4FB6B}" destId="{DA77E1A1-DA8B-4384-810D-95400E86ABFF}" srcOrd="4" destOrd="0" presId="urn:microsoft.com/office/officeart/2005/8/layout/bProcess2"/>
    <dgm:cxn modelId="{F85F1204-8659-4B59-B8CC-259D8BC4D32F}" type="presParOf" srcId="{DA77E1A1-DA8B-4384-810D-95400E86ABFF}" destId="{0DB58B05-5D42-4EF9-BD04-6D5EDBEF48C4}" srcOrd="0" destOrd="0" presId="urn:microsoft.com/office/officeart/2005/8/layout/bProcess2"/>
    <dgm:cxn modelId="{7E533F6C-9B81-4C88-9D58-35217C660B5C}" type="presParOf" srcId="{DA77E1A1-DA8B-4384-810D-95400E86ABFF}" destId="{D8D85BE9-3870-4763-B6EB-371CA94E6A3A}" srcOrd="1" destOrd="0" presId="urn:microsoft.com/office/officeart/2005/8/layout/bProcess2"/>
    <dgm:cxn modelId="{306EAE39-147B-4D10-86A7-8E511F3D7DBF}" type="presParOf" srcId="{E76D23E0-6EB0-4B2F-844D-C62C47D4FB6B}" destId="{F0805D0C-89C0-4CFB-9E5C-A56BE5AD9CF1}" srcOrd="5" destOrd="0" presId="urn:microsoft.com/office/officeart/2005/8/layout/bProcess2"/>
    <dgm:cxn modelId="{D00C8745-93F7-4BD9-BBC5-90CF1F09962B}" type="presParOf" srcId="{E76D23E0-6EB0-4B2F-844D-C62C47D4FB6B}" destId="{7964F69D-6DE9-4DDD-9B53-221D52FA23CA}" srcOrd="6" destOrd="0" presId="urn:microsoft.com/office/officeart/2005/8/layout/bProcess2"/>
    <dgm:cxn modelId="{DDD3A196-41E9-4639-8474-91556D189E51}" type="presParOf" srcId="{7964F69D-6DE9-4DDD-9B53-221D52FA23CA}" destId="{06DC77CE-4768-4A80-8100-B645A30E0EEC}" srcOrd="0" destOrd="0" presId="urn:microsoft.com/office/officeart/2005/8/layout/bProcess2"/>
    <dgm:cxn modelId="{A7371B5D-64FB-49A8-A6AB-4F7EF2260A35}" type="presParOf" srcId="{7964F69D-6DE9-4DDD-9B53-221D52FA23CA}" destId="{554D6579-83BB-4AB0-8931-39140EE3A68E}" srcOrd="1" destOrd="0" presId="urn:microsoft.com/office/officeart/2005/8/layout/bProcess2"/>
    <dgm:cxn modelId="{15015FEC-B3D5-4174-9137-CB31720C6A5E}" type="presParOf" srcId="{E76D23E0-6EB0-4B2F-844D-C62C47D4FB6B}" destId="{63F6064E-1E75-4450-922F-96F182A25074}" srcOrd="7" destOrd="0" presId="urn:microsoft.com/office/officeart/2005/8/layout/bProcess2"/>
    <dgm:cxn modelId="{6B1D26EE-BC12-49CA-A559-D186BD84677B}" type="presParOf" srcId="{E76D23E0-6EB0-4B2F-844D-C62C47D4FB6B}" destId="{2C1059A4-F1B3-4FFB-8B24-A1817792FD88}" srcOrd="8" destOrd="0" presId="urn:microsoft.com/office/officeart/2005/8/layout/bProcess2"/>
    <dgm:cxn modelId="{2517D7DE-60D9-45B9-9C5B-C3D0A6282B88}" type="presParOf" srcId="{2C1059A4-F1B3-4FFB-8B24-A1817792FD88}" destId="{5859DD03-3B55-4C5D-B9D6-0F89BF8AAB94}" srcOrd="0" destOrd="0" presId="urn:microsoft.com/office/officeart/2005/8/layout/bProcess2"/>
    <dgm:cxn modelId="{23564639-0BB2-4E1D-990F-568B1E3314D4}" type="presParOf" srcId="{2C1059A4-F1B3-4FFB-8B24-A1817792FD88}" destId="{F6FDE4B5-343E-423C-8AA8-CDBCACD1F715}" srcOrd="1" destOrd="0" presId="urn:microsoft.com/office/officeart/2005/8/layout/bProcess2"/>
    <dgm:cxn modelId="{2BC256BD-3CC6-4F62-8B8E-8849B63F15AD}" type="presParOf" srcId="{E76D23E0-6EB0-4B2F-844D-C62C47D4FB6B}" destId="{8F8FF225-48DF-4B0B-95FD-DF44534DC2A6}" srcOrd="9" destOrd="0" presId="urn:microsoft.com/office/officeart/2005/8/layout/bProcess2"/>
    <dgm:cxn modelId="{AEC2F123-D4A9-46A4-92F6-01EC3AC388C9}" type="presParOf" srcId="{E76D23E0-6EB0-4B2F-844D-C62C47D4FB6B}" destId="{4C204E46-6CDA-495F-B40C-05EDAA5A425D}" srcOrd="10" destOrd="0" presId="urn:microsoft.com/office/officeart/2005/8/layout/bProcess2"/>
    <dgm:cxn modelId="{2AAE3DCC-D71A-4A74-B239-0317B7A25291}" type="presParOf" srcId="{4C204E46-6CDA-495F-B40C-05EDAA5A425D}" destId="{79AE5E6F-2CD6-4961-84F2-5ABEA75633DD}" srcOrd="0" destOrd="0" presId="urn:microsoft.com/office/officeart/2005/8/layout/bProcess2"/>
    <dgm:cxn modelId="{5776D569-DE4E-4E7E-9A80-FF92D485F5D7}" type="presParOf" srcId="{4C204E46-6CDA-495F-B40C-05EDAA5A425D}" destId="{693CD108-B4C0-44AC-B570-4F96837CA6F8}" srcOrd="1" destOrd="0" presId="urn:microsoft.com/office/officeart/2005/8/layout/bProcess2"/>
    <dgm:cxn modelId="{333D458A-4553-4B50-B471-4AE60BFE6D26}" type="presParOf" srcId="{E76D23E0-6EB0-4B2F-844D-C62C47D4FB6B}" destId="{802503B3-1FBC-402E-A8DA-8CDCB3565E7B}" srcOrd="11" destOrd="0" presId="urn:microsoft.com/office/officeart/2005/8/layout/bProcess2"/>
    <dgm:cxn modelId="{039E37B4-C3D8-43C4-80D6-FA8C44E7BECB}" type="presParOf" srcId="{E76D23E0-6EB0-4B2F-844D-C62C47D4FB6B}" destId="{DCEF5851-396D-49C5-9360-FE53AFF8ED10}" srcOrd="12" destOrd="0" presId="urn:microsoft.com/office/officeart/2005/8/layout/bProcess2"/>
    <dgm:cxn modelId="{EC9FA4F9-8977-4967-92E5-F26D0854515C}" type="presParOf" srcId="{DCEF5851-396D-49C5-9360-FE53AFF8ED10}" destId="{463DAF11-4EC1-4F3C-91F9-7A92AC8CBF15}" srcOrd="0" destOrd="0" presId="urn:microsoft.com/office/officeart/2005/8/layout/bProcess2"/>
    <dgm:cxn modelId="{98E61EEE-CF44-44F1-8CEB-16E62DE066D3}" type="presParOf" srcId="{DCEF5851-396D-49C5-9360-FE53AFF8ED10}" destId="{EEB9B4A7-22A9-4E4D-8A4D-EE38CF512722}" srcOrd="1" destOrd="0" presId="urn:microsoft.com/office/officeart/2005/8/layout/bProcess2"/>
    <dgm:cxn modelId="{704B9A4B-88FA-42FA-B455-AA4D20A644DA}" type="presParOf" srcId="{E76D23E0-6EB0-4B2F-844D-C62C47D4FB6B}" destId="{B5636BAE-5B35-434A-B2F3-EA5EF44A4671}" srcOrd="13" destOrd="0" presId="urn:microsoft.com/office/officeart/2005/8/layout/bProcess2"/>
    <dgm:cxn modelId="{60C7A347-A6A4-430E-BB89-320C3E4CFE2F}" type="presParOf" srcId="{E76D23E0-6EB0-4B2F-844D-C62C47D4FB6B}" destId="{9CE58C96-2AAA-45A0-BA9D-EE8233C05C1B}" srcOrd="14" destOrd="0" presId="urn:microsoft.com/office/officeart/2005/8/layout/bProcess2"/>
    <dgm:cxn modelId="{D87A1B83-9A90-4C35-A89D-392A95B495A4}" type="presParOf" srcId="{9CE58C96-2AAA-45A0-BA9D-EE8233C05C1B}" destId="{69D3841A-5DF3-4BDA-A896-08726A19D4E9}" srcOrd="0" destOrd="0" presId="urn:microsoft.com/office/officeart/2005/8/layout/bProcess2"/>
    <dgm:cxn modelId="{43049DD1-CE64-48D6-ABFA-E44FCB463F6D}" type="presParOf" srcId="{9CE58C96-2AAA-45A0-BA9D-EE8233C05C1B}" destId="{BA113AA0-FDEA-4326-BF13-22D37F090E01}" srcOrd="1" destOrd="0" presId="urn:microsoft.com/office/officeart/2005/8/layout/bProcess2"/>
    <dgm:cxn modelId="{DE8DEC0C-B92E-4A5E-B10D-58B0CF1BBBDC}" type="presParOf" srcId="{E76D23E0-6EB0-4B2F-844D-C62C47D4FB6B}" destId="{110F6B64-DB50-4699-9CB9-B508604355E7}" srcOrd="15" destOrd="0" presId="urn:microsoft.com/office/officeart/2005/8/layout/bProcess2"/>
    <dgm:cxn modelId="{DD881FE6-9EBA-4BAB-BF05-207481145191}" type="presParOf" srcId="{E76D23E0-6EB0-4B2F-844D-C62C47D4FB6B}" destId="{454DE18D-4C8D-4912-9B29-0BEF4D2DB955}" srcOrd="16" destOrd="0" presId="urn:microsoft.com/office/officeart/2005/8/layout/bProcess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5D66E78-0E1D-4098-A8C3-5084D02608AF}">
      <dsp:nvSpPr>
        <dsp:cNvPr id="0" name=""/>
        <dsp:cNvSpPr/>
      </dsp:nvSpPr>
      <dsp:spPr>
        <a:xfrm>
          <a:off x="1544" y="793491"/>
          <a:ext cx="971198" cy="801035"/>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57150" lvl="1" indent="-57150" algn="l" defTabSz="355600">
            <a:lnSpc>
              <a:spcPct val="90000"/>
            </a:lnSpc>
            <a:spcBef>
              <a:spcPct val="0"/>
            </a:spcBef>
            <a:spcAft>
              <a:spcPct val="15000"/>
            </a:spcAft>
            <a:buChar char="••"/>
          </a:pPr>
          <a:r>
            <a:rPr lang="en-US" sz="800" kern="1200" dirty="0" smtClean="0"/>
            <a:t>Highly Available Virtual Machine Workloads</a:t>
          </a:r>
          <a:endParaRPr lang="en-US" sz="800" kern="1200" dirty="0"/>
        </a:p>
      </dsp:txBody>
      <dsp:txXfrm>
        <a:off x="19978" y="811925"/>
        <a:ext cx="934330" cy="592517"/>
      </dsp:txXfrm>
    </dsp:sp>
    <dsp:sp modelId="{4368D6C2-DE81-42F7-8B11-8CE430C68DDC}">
      <dsp:nvSpPr>
        <dsp:cNvPr id="0" name=""/>
        <dsp:cNvSpPr/>
      </dsp:nvSpPr>
      <dsp:spPr>
        <a:xfrm>
          <a:off x="559981" y="1029702"/>
          <a:ext cx="1003939" cy="1003939"/>
        </a:xfrm>
        <a:prstGeom prst="leftCircularArrow">
          <a:avLst>
            <a:gd name="adj1" fmla="val 2491"/>
            <a:gd name="adj2" fmla="val 301774"/>
            <a:gd name="adj3" fmla="val 2077285"/>
            <a:gd name="adj4" fmla="val 9024489"/>
            <a:gd name="adj5" fmla="val 290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BB575CE-BDF8-4C5D-B772-77586922AB01}">
      <dsp:nvSpPr>
        <dsp:cNvPr id="0" name=""/>
        <dsp:cNvSpPr/>
      </dsp:nvSpPr>
      <dsp:spPr>
        <a:xfrm>
          <a:off x="217366" y="1422876"/>
          <a:ext cx="863287" cy="34330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1430" rIns="17145" bIns="11430" numCol="1" spcCol="1270" anchor="ctr" anchorCtr="0">
          <a:noAutofit/>
        </a:bodyPr>
        <a:lstStyle/>
        <a:p>
          <a:pPr lvl="0" algn="ctr" defTabSz="400050">
            <a:lnSpc>
              <a:spcPct val="90000"/>
            </a:lnSpc>
            <a:spcBef>
              <a:spcPct val="0"/>
            </a:spcBef>
            <a:spcAft>
              <a:spcPct val="35000"/>
            </a:spcAft>
          </a:pPr>
          <a:r>
            <a:rPr lang="en-US" sz="900" kern="1200" dirty="0" smtClean="0"/>
            <a:t>Compute Node</a:t>
          </a:r>
          <a:endParaRPr lang="en-US" sz="900" kern="1200" dirty="0"/>
        </a:p>
      </dsp:txBody>
      <dsp:txXfrm>
        <a:off x="227421" y="1432931"/>
        <a:ext cx="843177" cy="323191"/>
      </dsp:txXfrm>
    </dsp:sp>
    <dsp:sp modelId="{F0B28F73-CC9F-496A-B9A8-5D4A25ACF91B}">
      <dsp:nvSpPr>
        <dsp:cNvPr id="0" name=""/>
        <dsp:cNvSpPr/>
      </dsp:nvSpPr>
      <dsp:spPr>
        <a:xfrm>
          <a:off x="1199719" y="793491"/>
          <a:ext cx="971198" cy="801035"/>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0" marR="0" lvl="1" indent="0" algn="l" defTabSz="914400" eaLnBrk="1" fontAlgn="auto" latinLnBrk="0" hangingPunct="1">
            <a:lnSpc>
              <a:spcPct val="100000"/>
            </a:lnSpc>
            <a:spcBef>
              <a:spcPct val="0"/>
            </a:spcBef>
            <a:spcAft>
              <a:spcPts val="0"/>
            </a:spcAft>
            <a:buClrTx/>
            <a:buSzTx/>
            <a:buFontTx/>
            <a:buChar char="••"/>
            <a:tabLst/>
            <a:defRPr/>
          </a:pPr>
          <a:r>
            <a:rPr lang="en-US" sz="800" kern="1200" dirty="0" smtClean="0"/>
            <a:t>Orchestration</a:t>
          </a:r>
          <a:endParaRPr lang="en-US" sz="800" kern="1200" dirty="0"/>
        </a:p>
        <a:p>
          <a:pPr marL="0" marR="0" lvl="1" indent="0" algn="l" defTabSz="914400" eaLnBrk="1" fontAlgn="auto" latinLnBrk="0" hangingPunct="1">
            <a:lnSpc>
              <a:spcPct val="100000"/>
            </a:lnSpc>
            <a:spcBef>
              <a:spcPct val="0"/>
            </a:spcBef>
            <a:spcAft>
              <a:spcPts val="0"/>
            </a:spcAft>
            <a:buClrTx/>
            <a:buSzTx/>
            <a:buFontTx/>
            <a:buChar char="••"/>
            <a:tabLst/>
            <a:defRPr/>
          </a:pPr>
          <a:r>
            <a:rPr lang="en-US" sz="800" kern="1200" dirty="0" smtClean="0"/>
            <a:t>Live Migration</a:t>
          </a:r>
          <a:endParaRPr lang="en-US" sz="800" kern="1200" dirty="0"/>
        </a:p>
        <a:p>
          <a:pPr marL="0" marR="0" lvl="1" indent="0" algn="l" defTabSz="914400" eaLnBrk="1" fontAlgn="auto" latinLnBrk="0" hangingPunct="1">
            <a:lnSpc>
              <a:spcPct val="100000"/>
            </a:lnSpc>
            <a:spcBef>
              <a:spcPct val="0"/>
            </a:spcBef>
            <a:spcAft>
              <a:spcPts val="0"/>
            </a:spcAft>
            <a:buClrTx/>
            <a:buSzTx/>
            <a:buFontTx/>
            <a:buChar char="••"/>
            <a:tabLst/>
            <a:defRPr/>
          </a:pPr>
          <a:r>
            <a:rPr lang="en-US" sz="800" kern="1200" dirty="0" smtClean="0"/>
            <a:t>Maintenance Mode</a:t>
          </a:r>
          <a:endParaRPr lang="en-US" sz="800" kern="1200" dirty="0"/>
        </a:p>
      </dsp:txBody>
      <dsp:txXfrm>
        <a:off x="1218153" y="983576"/>
        <a:ext cx="934330" cy="592517"/>
      </dsp:txXfrm>
    </dsp:sp>
    <dsp:sp modelId="{E79D6EAC-7FDD-4A85-8A9C-FB1D3550EE13}">
      <dsp:nvSpPr>
        <dsp:cNvPr id="0" name=""/>
        <dsp:cNvSpPr/>
      </dsp:nvSpPr>
      <dsp:spPr>
        <a:xfrm>
          <a:off x="1750063" y="322968"/>
          <a:ext cx="1128037" cy="1128037"/>
        </a:xfrm>
        <a:prstGeom prst="circularArrow">
          <a:avLst>
            <a:gd name="adj1" fmla="val 2217"/>
            <a:gd name="adj2" fmla="val 266882"/>
            <a:gd name="adj3" fmla="val 19557608"/>
            <a:gd name="adj4" fmla="val 12575511"/>
            <a:gd name="adj5" fmla="val 258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E894299-DC88-4174-AAFC-499755F9B612}">
      <dsp:nvSpPr>
        <dsp:cNvPr id="0" name=""/>
        <dsp:cNvSpPr/>
      </dsp:nvSpPr>
      <dsp:spPr>
        <a:xfrm>
          <a:off x="1415541" y="621841"/>
          <a:ext cx="863287" cy="34330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1430" rIns="17145" bIns="11430" numCol="1" spcCol="1270" anchor="ctr" anchorCtr="0">
          <a:noAutofit/>
        </a:bodyPr>
        <a:lstStyle/>
        <a:p>
          <a:pPr lvl="0" algn="ctr" defTabSz="400050">
            <a:lnSpc>
              <a:spcPct val="90000"/>
            </a:lnSpc>
            <a:spcBef>
              <a:spcPct val="0"/>
            </a:spcBef>
            <a:spcAft>
              <a:spcPct val="35000"/>
            </a:spcAft>
          </a:pPr>
          <a:r>
            <a:rPr lang="en-US" sz="900" kern="1200" dirty="0" smtClean="0"/>
            <a:t>Compute Node</a:t>
          </a:r>
          <a:endParaRPr lang="en-US" sz="900" kern="1200" dirty="0"/>
        </a:p>
      </dsp:txBody>
      <dsp:txXfrm>
        <a:off x="1425596" y="631896"/>
        <a:ext cx="843177" cy="323191"/>
      </dsp:txXfrm>
    </dsp:sp>
    <dsp:sp modelId="{C5B106BB-CFD5-4D21-9BDC-2C0F10E349C3}">
      <dsp:nvSpPr>
        <dsp:cNvPr id="0" name=""/>
        <dsp:cNvSpPr/>
      </dsp:nvSpPr>
      <dsp:spPr>
        <a:xfrm>
          <a:off x="2397894" y="793491"/>
          <a:ext cx="971198" cy="801035"/>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57150" lvl="1" indent="-57150" algn="l" defTabSz="355600">
            <a:lnSpc>
              <a:spcPct val="90000"/>
            </a:lnSpc>
            <a:spcBef>
              <a:spcPct val="0"/>
            </a:spcBef>
            <a:spcAft>
              <a:spcPct val="15000"/>
            </a:spcAft>
            <a:buChar char="••"/>
          </a:pPr>
          <a:r>
            <a:rPr lang="en-US" sz="800" kern="1200" dirty="0" smtClean="0"/>
            <a:t>Running Workloads Keep Running</a:t>
          </a:r>
          <a:endParaRPr lang="en-US" sz="800" kern="1200" dirty="0"/>
        </a:p>
      </dsp:txBody>
      <dsp:txXfrm>
        <a:off x="2416328" y="811925"/>
        <a:ext cx="934330" cy="592517"/>
      </dsp:txXfrm>
    </dsp:sp>
    <dsp:sp modelId="{75FF03AA-EC1F-44B7-9F6A-D51B120A1CD6}">
      <dsp:nvSpPr>
        <dsp:cNvPr id="0" name=""/>
        <dsp:cNvSpPr/>
      </dsp:nvSpPr>
      <dsp:spPr>
        <a:xfrm>
          <a:off x="2613716" y="1422876"/>
          <a:ext cx="863287" cy="343301"/>
        </a:xfrm>
        <a:prstGeom prst="roundRect">
          <a:avLst>
            <a:gd name="adj" fmla="val 10000"/>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1430" rIns="17145" bIns="11430" numCol="1" spcCol="1270" anchor="ctr" anchorCtr="0">
          <a:noAutofit/>
        </a:bodyPr>
        <a:lstStyle/>
        <a:p>
          <a:pPr lvl="0" algn="ctr" defTabSz="400050">
            <a:lnSpc>
              <a:spcPct val="90000"/>
            </a:lnSpc>
            <a:spcBef>
              <a:spcPct val="0"/>
            </a:spcBef>
            <a:spcAft>
              <a:spcPct val="35000"/>
            </a:spcAft>
          </a:pPr>
          <a:r>
            <a:rPr lang="en-US" sz="900" kern="1200" dirty="0" smtClean="0"/>
            <a:t>Compute Node</a:t>
          </a:r>
          <a:endParaRPr lang="en-US" sz="900" kern="1200" dirty="0"/>
        </a:p>
      </dsp:txBody>
      <dsp:txXfrm>
        <a:off x="2623771" y="1432931"/>
        <a:ext cx="843177" cy="3231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21DDFE-2E05-496A-B9DD-9C4345BC5C0B}">
      <dsp:nvSpPr>
        <dsp:cNvPr id="0" name=""/>
        <dsp:cNvSpPr/>
      </dsp:nvSpPr>
      <dsp:spPr>
        <a:xfrm>
          <a:off x="0" y="13403"/>
          <a:ext cx="1141416" cy="114141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smtClean="0"/>
            <a:t>CPS Update 0.1 </a:t>
          </a:r>
          <a:endParaRPr lang="en-US" sz="1400" kern="1200" dirty="0"/>
        </a:p>
      </dsp:txBody>
      <dsp:txXfrm>
        <a:off x="167157" y="180560"/>
        <a:ext cx="807102" cy="807102"/>
      </dsp:txXfrm>
    </dsp:sp>
    <dsp:sp modelId="{7B051ACB-8B20-4702-B438-81A15805A141}">
      <dsp:nvSpPr>
        <dsp:cNvPr id="0" name=""/>
        <dsp:cNvSpPr/>
      </dsp:nvSpPr>
      <dsp:spPr>
        <a:xfrm rot="10800000">
          <a:off x="370960" y="1302205"/>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276A651-33DE-447D-A216-80210FEEDC6C}">
      <dsp:nvSpPr>
        <dsp:cNvPr id="0" name=""/>
        <dsp:cNvSpPr/>
      </dsp:nvSpPr>
      <dsp:spPr>
        <a:xfrm>
          <a:off x="190045" y="1744361"/>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Inventory</a:t>
          </a:r>
        </a:p>
      </dsp:txBody>
      <dsp:txXfrm>
        <a:off x="301538" y="1855854"/>
        <a:ext cx="538338" cy="538338"/>
      </dsp:txXfrm>
    </dsp:sp>
    <dsp:sp modelId="{B91D7D47-5EC2-46F0-8E78-0F01A8771512}">
      <dsp:nvSpPr>
        <dsp:cNvPr id="0" name=""/>
        <dsp:cNvSpPr/>
      </dsp:nvSpPr>
      <dsp:spPr>
        <a:xfrm rot="10800000">
          <a:off x="370960" y="2748094"/>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8D85BE9-3870-4763-B6EB-371CA94E6A3A}">
      <dsp:nvSpPr>
        <dsp:cNvPr id="0" name=""/>
        <dsp:cNvSpPr/>
      </dsp:nvSpPr>
      <dsp:spPr>
        <a:xfrm>
          <a:off x="190045" y="3285273"/>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Update Windows Server</a:t>
          </a:r>
          <a:endParaRPr lang="en-US" sz="800" kern="1200" dirty="0"/>
        </a:p>
      </dsp:txBody>
      <dsp:txXfrm>
        <a:off x="301538" y="3396766"/>
        <a:ext cx="538338" cy="538338"/>
      </dsp:txXfrm>
    </dsp:sp>
    <dsp:sp modelId="{F0805D0C-89C0-4CFB-9E5C-A56BE5AD9CF1}">
      <dsp:nvSpPr>
        <dsp:cNvPr id="0" name=""/>
        <dsp:cNvSpPr/>
      </dsp:nvSpPr>
      <dsp:spPr>
        <a:xfrm rot="5400000">
          <a:off x="1235865" y="3509706"/>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54D6579-83BB-4AB0-8931-39140EE3A68E}">
      <dsp:nvSpPr>
        <dsp:cNvPr id="0" name=""/>
        <dsp:cNvSpPr/>
      </dsp:nvSpPr>
      <dsp:spPr>
        <a:xfrm>
          <a:off x="1902170" y="3285273"/>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Validate Windows Server</a:t>
          </a:r>
          <a:endParaRPr lang="en-US" sz="800" kern="1200" dirty="0"/>
        </a:p>
      </dsp:txBody>
      <dsp:txXfrm>
        <a:off x="2013663" y="3396766"/>
        <a:ext cx="538338" cy="538338"/>
      </dsp:txXfrm>
    </dsp:sp>
    <dsp:sp modelId="{63F6064E-1E75-4450-922F-96F182A25074}">
      <dsp:nvSpPr>
        <dsp:cNvPr id="0" name=""/>
        <dsp:cNvSpPr/>
      </dsp:nvSpPr>
      <dsp:spPr>
        <a:xfrm>
          <a:off x="2083084" y="2730407"/>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6FDE4B5-343E-423C-8AA8-CDBCACD1F715}">
      <dsp:nvSpPr>
        <dsp:cNvPr id="0" name=""/>
        <dsp:cNvSpPr/>
      </dsp:nvSpPr>
      <dsp:spPr>
        <a:xfrm>
          <a:off x="1902170" y="1744361"/>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Update System Center</a:t>
          </a:r>
          <a:endParaRPr lang="en-US" sz="800" kern="1200" dirty="0"/>
        </a:p>
      </dsp:txBody>
      <dsp:txXfrm>
        <a:off x="2013663" y="1855854"/>
        <a:ext cx="538338" cy="538338"/>
      </dsp:txXfrm>
    </dsp:sp>
    <dsp:sp modelId="{8F8FF225-48DF-4B0B-95FD-DF44534DC2A6}">
      <dsp:nvSpPr>
        <dsp:cNvPr id="0" name=""/>
        <dsp:cNvSpPr/>
      </dsp:nvSpPr>
      <dsp:spPr>
        <a:xfrm>
          <a:off x="2083084" y="1189495"/>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93CD108-B4C0-44AC-B570-4F96837CA6F8}">
      <dsp:nvSpPr>
        <dsp:cNvPr id="0" name=""/>
        <dsp:cNvSpPr/>
      </dsp:nvSpPr>
      <dsp:spPr>
        <a:xfrm>
          <a:off x="1902170" y="203449"/>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Validate System Center</a:t>
          </a:r>
          <a:endParaRPr lang="en-US" sz="800" kern="1200" dirty="0"/>
        </a:p>
      </dsp:txBody>
      <dsp:txXfrm>
        <a:off x="2013663" y="314942"/>
        <a:ext cx="538338" cy="538338"/>
      </dsp:txXfrm>
    </dsp:sp>
    <dsp:sp modelId="{802503B3-1FBC-402E-A8DA-8CDCB3565E7B}">
      <dsp:nvSpPr>
        <dsp:cNvPr id="0" name=""/>
        <dsp:cNvSpPr/>
      </dsp:nvSpPr>
      <dsp:spPr>
        <a:xfrm rot="5400000">
          <a:off x="2947989" y="427883"/>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EB9B4A7-22A9-4E4D-8A4D-EE38CF512722}">
      <dsp:nvSpPr>
        <dsp:cNvPr id="0" name=""/>
        <dsp:cNvSpPr/>
      </dsp:nvSpPr>
      <dsp:spPr>
        <a:xfrm>
          <a:off x="3614294" y="203449"/>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Update Windows Azure Pack</a:t>
          </a:r>
          <a:endParaRPr lang="en-US" sz="800" kern="1200" dirty="0"/>
        </a:p>
      </dsp:txBody>
      <dsp:txXfrm>
        <a:off x="3725787" y="314942"/>
        <a:ext cx="538338" cy="538338"/>
      </dsp:txXfrm>
    </dsp:sp>
    <dsp:sp modelId="{B5636BAE-5B35-434A-B2F3-EA5EF44A4671}">
      <dsp:nvSpPr>
        <dsp:cNvPr id="0" name=""/>
        <dsp:cNvSpPr/>
      </dsp:nvSpPr>
      <dsp:spPr>
        <a:xfrm rot="10800000">
          <a:off x="3795209" y="1207182"/>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A113AA0-FDEA-4326-BF13-22D37F090E01}">
      <dsp:nvSpPr>
        <dsp:cNvPr id="0" name=""/>
        <dsp:cNvSpPr/>
      </dsp:nvSpPr>
      <dsp:spPr>
        <a:xfrm>
          <a:off x="3614294" y="1744361"/>
          <a:ext cx="761324" cy="761324"/>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355600">
            <a:lnSpc>
              <a:spcPct val="90000"/>
            </a:lnSpc>
            <a:spcBef>
              <a:spcPct val="0"/>
            </a:spcBef>
            <a:spcAft>
              <a:spcPct val="35000"/>
            </a:spcAft>
          </a:pPr>
          <a:r>
            <a:rPr lang="en-US" sz="800" kern="1200" dirty="0" smtClean="0"/>
            <a:t>Validate Windows Azure Pack</a:t>
          </a:r>
          <a:endParaRPr lang="en-US" sz="800" kern="1200" dirty="0"/>
        </a:p>
      </dsp:txBody>
      <dsp:txXfrm>
        <a:off x="3725787" y="1855854"/>
        <a:ext cx="538338" cy="538338"/>
      </dsp:txXfrm>
    </dsp:sp>
    <dsp:sp modelId="{110F6B64-DB50-4699-9CB9-B508604355E7}">
      <dsp:nvSpPr>
        <dsp:cNvPr id="0" name=""/>
        <dsp:cNvSpPr/>
      </dsp:nvSpPr>
      <dsp:spPr>
        <a:xfrm rot="10800000">
          <a:off x="3795209" y="2653071"/>
          <a:ext cx="399495" cy="31245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54DE18D-4C8D-4912-9B29-0BEF4D2DB955}">
      <dsp:nvSpPr>
        <dsp:cNvPr id="0" name=""/>
        <dsp:cNvSpPr/>
      </dsp:nvSpPr>
      <dsp:spPr>
        <a:xfrm>
          <a:off x="3424248" y="3095227"/>
          <a:ext cx="1141416" cy="1141416"/>
        </a:xfrm>
        <a:prstGeom prst="ellipse">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n-US" sz="1400" kern="1200" dirty="0" smtClean="0"/>
            <a:t>CPS Update</a:t>
          </a:r>
        </a:p>
        <a:p>
          <a:pPr lvl="0" algn="ctr" defTabSz="622300">
            <a:lnSpc>
              <a:spcPct val="90000"/>
            </a:lnSpc>
            <a:spcBef>
              <a:spcPct val="0"/>
            </a:spcBef>
            <a:spcAft>
              <a:spcPct val="35000"/>
            </a:spcAft>
          </a:pPr>
          <a:r>
            <a:rPr lang="en-US" sz="1400" kern="1200" dirty="0" smtClean="0"/>
            <a:t>0.2</a:t>
          </a:r>
          <a:endParaRPr lang="en-US" sz="1400" kern="1200" dirty="0"/>
        </a:p>
      </dsp:txBody>
      <dsp:txXfrm>
        <a:off x="3591405" y="3262384"/>
        <a:ext cx="807102" cy="807102"/>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png>
</file>

<file path=ppt/media/image22.png>
</file>

<file path=ppt/media/image23.png>
</file>

<file path=ppt/media/image25.png>
</file>

<file path=ppt/media/image26.png>
</file>

<file path=ppt/media/image27.png>
</file>

<file path=ppt/media/image28.png>
</file>

<file path=ppt/media/image29.jpeg>
</file>

<file path=ppt/media/image3.png>
</file>

<file path=ppt/media/image30.jpeg>
</file>

<file path=ppt/media/image31.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39EF59-003B-4B82-AE04-5EBBF6DB5464}" type="datetimeFigureOut">
              <a:rPr lang="en-US" smtClean="0"/>
              <a:t>9/2/2015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FAD7DC-8142-438B-AD34-064CC2E4F28F}" type="slidenum">
              <a:rPr lang="en-US" smtClean="0"/>
              <a:t>‹#›</a:t>
            </a:fld>
            <a:endParaRPr lang="en-US"/>
          </a:p>
        </p:txBody>
      </p:sp>
    </p:spTree>
    <p:extLst>
      <p:ext uri="{BB962C8B-B14F-4D97-AF65-F5344CB8AC3E}">
        <p14:creationId xmlns:p14="http://schemas.microsoft.com/office/powerpoint/2010/main" val="33907039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74353ED-ACB2-44BF-A903-985B0AF962B7}"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Slide Number Placeholder 5"/>
          <p:cNvSpPr>
            <a:spLocks noGrp="1"/>
          </p:cNvSpPr>
          <p:nvPr>
            <p:ph type="sldNum" sz="quarter"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425462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t>Microsoft Cloud Platform System</a:t>
            </a: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66175"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marL="571500" marR="0" lvl="0" indent="0" algn="l" defTabSz="966175"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C54A311-B489-484D-859C-E844BD75D598}"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9/2/2015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4468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Date Placeholder 4"/>
          <p:cNvSpPr>
            <a:spLocks noGrp="1"/>
          </p:cNvSpPr>
          <p:nvPr>
            <p:ph type="dt" idx="1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8A17D118-1690-458F-B4D2-F9DA5D6F503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9/2/2015 11:23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C87E0CF-87F6-4B58-B8B8-DCAB2DAAF3CA}"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6" name="Footer Placeholder 5"/>
          <p:cNvSpPr>
            <a:spLocks noGrp="1"/>
          </p:cNvSpPr>
          <p:nvPr>
            <p:ph type="ftr" sz="quarter" idx="1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smtClean="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300708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smtClean="0">
                <a:solidFill>
                  <a:prstClr val="black"/>
                </a:solidFill>
              </a:rPr>
              <a:t>Microsoft Cloud Platform System</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417D941-8620-4558-A25D-564AC550D7F9}" type="datetime1">
              <a:rPr lang="en-US" smtClean="0">
                <a:solidFill>
                  <a:prstClr val="black"/>
                </a:solidFill>
              </a:rPr>
              <a:pPr/>
              <a:t>9/2/2015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19</a:t>
            </a:fld>
            <a:endParaRPr lang="en-US" dirty="0">
              <a:solidFill>
                <a:prstClr val="black"/>
              </a:solidFill>
            </a:endParaRPr>
          </a:p>
        </p:txBody>
      </p:sp>
    </p:spTree>
    <p:extLst>
      <p:ext uri="{BB962C8B-B14F-4D97-AF65-F5344CB8AC3E}">
        <p14:creationId xmlns:p14="http://schemas.microsoft.com/office/powerpoint/2010/main" val="428779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20</a:t>
            </a:fld>
            <a:endParaRPr lang="en-US" dirty="0"/>
          </a:p>
        </p:txBody>
      </p:sp>
      <p:sp>
        <p:nvSpPr>
          <p:cNvPr id="10" name="Date Placeholder 9"/>
          <p:cNvSpPr>
            <a:spLocks noGrp="1"/>
          </p:cNvSpPr>
          <p:nvPr>
            <p:ph type="dt" idx="13"/>
          </p:nvPr>
        </p:nvSpPr>
        <p:spPr/>
        <p:txBody>
          <a:bodyPr/>
          <a:lstStyle/>
          <a:p>
            <a:fld id="{79687EF5-0895-448F-A4AC-188A0D571FCC}" type="datetime8">
              <a:rPr lang="en-US" smtClean="0"/>
              <a:t>9/2/2015 11:27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4" name="Footer Placeholder 3"/>
          <p:cNvSpPr>
            <a:spLocks noGrp="1"/>
          </p:cNvSpPr>
          <p:nvPr>
            <p:ph type="ftr" sz="quarter" idx="16"/>
          </p:nvPr>
        </p:nvSpPr>
        <p:spPr/>
        <p:txBody>
          <a:bodyPr/>
          <a:lstStyle/>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a:t>
            </a:r>
          </a:p>
          <a:p>
            <a:pPr defTabSz="931467"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Tree>
    <p:extLst>
      <p:ext uri="{BB962C8B-B14F-4D97-AF65-F5344CB8AC3E}">
        <p14:creationId xmlns:p14="http://schemas.microsoft.com/office/powerpoint/2010/main" val="151446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F7880E4-98D1-4069-975C-50A120B4E2BF}" type="datetimeFigureOut">
              <a:rPr lang="en-US" smtClean="0"/>
              <a:t>9/2/2015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4149152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F7880E4-98D1-4069-975C-50A120B4E2BF}" type="datetimeFigureOut">
              <a:rPr lang="en-US" smtClean="0"/>
              <a:t>9/2/2015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1852266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F7880E4-98D1-4069-975C-50A120B4E2BF}" type="datetimeFigureOut">
              <a:rPr lang="en-US" smtClean="0"/>
              <a:t>9/2/2015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33927824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marL="0" marR="0" lvl="0" indent="0" algn="r" defTabSz="1142867" rtl="0" eaLnBrk="1" fontAlgn="auto" latinLnBrk="0" hangingPunct="1">
              <a:lnSpc>
                <a:spcPct val="90000"/>
              </a:lnSpc>
              <a:spcBef>
                <a:spcPct val="0"/>
              </a:spcBef>
              <a:spcAft>
                <a:spcPts val="0"/>
              </a:spcAft>
              <a:buClrTx/>
              <a:buSzTx/>
              <a:buFontTx/>
              <a:buNone/>
              <a:tabLst/>
              <a:defRPr/>
            </a:pPr>
            <a:r>
              <a:rPr kumimoji="0" lang="en-US" sz="4902" b="0" i="0" u="none" strike="noStrike" kern="1200" cap="none" spc="-123" normalizeH="0" baseline="0" noProof="0" dirty="0" smtClean="0">
                <a:ln w="3175">
                  <a:noFill/>
                </a:ln>
                <a:gradFill>
                  <a:gsLst>
                    <a:gs pos="84066">
                      <a:srgbClr val="000000"/>
                    </a:gs>
                    <a:gs pos="57576">
                      <a:srgbClr val="000000"/>
                    </a:gs>
                  </a:gsLst>
                  <a:lin ang="5400000" scaled="0"/>
                </a:gradFill>
                <a:effectLst/>
                <a:uLnTx/>
                <a:uFillTx/>
                <a:latin typeface="Segoe UI Light"/>
                <a:ea typeface="+mn-ea"/>
                <a:cs typeface="Segoe UI" pitchFamily="34" charset="0"/>
              </a:rPr>
              <a:t>Spark the future.</a:t>
            </a:r>
            <a:endParaRPr kumimoji="0" lang="en-US" sz="4902" b="0" i="0" u="none" strike="noStrike" kern="1200" cap="none" spc="-123" normalizeH="0" baseline="0" noProof="0" dirty="0">
              <a:ln w="3175">
                <a:noFill/>
              </a:ln>
              <a:gradFill>
                <a:gsLst>
                  <a:gs pos="84066">
                    <a:srgbClr val="000000"/>
                  </a:gs>
                  <a:gs pos="57576">
                    <a:srgbClr val="000000"/>
                  </a:gs>
                </a:gsLst>
                <a:lin ang="5400000" scaled="0"/>
              </a:gradFill>
              <a:effectLst/>
              <a:uLnTx/>
              <a:uFillTx/>
              <a:latin typeface="Segoe UI Light"/>
              <a:ea typeface="+mn-ea"/>
              <a:cs typeface="Segoe UI" pitchFamily="34" charset="0"/>
            </a:endParaRPr>
          </a:p>
        </p:txBody>
      </p:sp>
      <p:sp>
        <p:nvSpPr>
          <p:cNvPr id="10" name="Rectangle 9"/>
          <p:cNvSpPr/>
          <p:nvPr userDrawn="1"/>
        </p:nvSpPr>
        <p:spPr>
          <a:xfrm>
            <a:off x="2393776" y="4527712"/>
            <a:ext cx="2142257" cy="701614"/>
          </a:xfrm>
          <a:prstGeom prst="rect">
            <a:avLst/>
          </a:prstGeom>
        </p:spPr>
        <p:txBody>
          <a:bodyPr wrap="none" anchor="ctr">
            <a:spAutoFit/>
          </a:bodyPr>
          <a:lstStyle/>
          <a:p>
            <a:pPr marL="0" marR="0" lvl="0" indent="0" algn="r" defTabSz="1142867" rtl="0" eaLnBrk="1" fontAlgn="auto" latinLnBrk="0" hangingPunct="1">
              <a:lnSpc>
                <a:spcPct val="90000"/>
              </a:lnSpc>
              <a:spcBef>
                <a:spcPct val="0"/>
              </a:spcBef>
              <a:spcAft>
                <a:spcPts val="0"/>
              </a:spcAft>
              <a:buClrTx/>
              <a:buSzTx/>
              <a:buFontTx/>
              <a:buNone/>
              <a:tabLst/>
              <a:defRPr/>
            </a:pPr>
            <a: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t>May 4 – 8, 2015</a:t>
            </a:r>
            <a:b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br>
            <a: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t>Chicago, IL</a:t>
            </a:r>
            <a:endParaRPr kumimoji="0" lang="en-US" sz="2206" b="0" i="0" u="none" strike="noStrike" kern="1200" cap="none" spc="0" normalizeH="0" baseline="0" noProof="0" dirty="0">
              <a:ln w="3175">
                <a:noFill/>
              </a:ln>
              <a:gradFill>
                <a:gsLst>
                  <a:gs pos="84066">
                    <a:srgbClr val="000000"/>
                  </a:gs>
                  <a:gs pos="57576">
                    <a:srgbClr val="000000"/>
                  </a:gs>
                </a:gsLst>
                <a:lin ang="5400000" scaled="0"/>
              </a:gradFill>
              <a:effectLst/>
              <a:uLnTx/>
              <a:uFillTx/>
              <a:latin typeface="Segoe UI"/>
              <a:ea typeface="+mn-ea"/>
              <a:cs typeface="Segoe UI" pitchFamily="34" charset="0"/>
            </a:endParaRP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28688565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smtClean="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4" name="Text Placeholder 3"/>
          <p:cNvSpPr>
            <a:spLocks noGrp="1"/>
          </p:cNvSpPr>
          <p:nvPr>
            <p:ph type="body" sz="quarter" idx="13" hasCustomPrompt="1"/>
          </p:nvPr>
        </p:nvSpPr>
        <p:spPr>
          <a:xfrm>
            <a:off x="315927" y="353290"/>
            <a:ext cx="2614572" cy="398335"/>
          </a:xfrm>
        </p:spPr>
        <p:txBody>
          <a:bodyPr/>
          <a:lstStyle>
            <a:lvl1pPr marL="0" indent="0">
              <a:buFontTx/>
              <a:buNone/>
              <a:defRPr sz="1568" baseline="0">
                <a:latin typeface="+mn-lt"/>
              </a:defRPr>
            </a:lvl1pPr>
            <a:lvl2pPr marL="336118" indent="0">
              <a:buFontTx/>
              <a:buNone/>
              <a:defRPr sz="1568">
                <a:latin typeface="+mn-lt"/>
              </a:defRPr>
            </a:lvl2pPr>
            <a:lvl3pPr marL="560196" indent="0">
              <a:buFontTx/>
              <a:buNone/>
              <a:defRPr sz="1568">
                <a:latin typeface="+mn-lt"/>
              </a:defRPr>
            </a:lvl3pPr>
            <a:lvl4pPr marL="784275" indent="0">
              <a:buFontTx/>
              <a:buNone/>
              <a:defRPr sz="1568">
                <a:latin typeface="+mn-lt"/>
              </a:defRPr>
            </a:lvl4pPr>
            <a:lvl5pPr marL="1008353" indent="0">
              <a:buFontTx/>
              <a:buNone/>
              <a:defRPr sz="1568">
                <a:latin typeface="+mn-lt"/>
              </a:defRPr>
            </a:lvl5pPr>
          </a:lstStyle>
          <a:p>
            <a:pPr lvl="0"/>
            <a:r>
              <a:rPr lang="en-US" dirty="0" smtClean="0"/>
              <a:t>SESSION CODE</a:t>
            </a:r>
          </a:p>
        </p:txBody>
      </p:sp>
    </p:spTree>
    <p:extLst>
      <p:ext uri="{BB962C8B-B14F-4D97-AF65-F5344CB8AC3E}">
        <p14:creationId xmlns:p14="http://schemas.microsoft.com/office/powerpoint/2010/main" val="13363621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326523790"/>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2075503"/>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28335592"/>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47091341"/>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566056899"/>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01767705"/>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F7880E4-98D1-4069-975C-50A120B4E2BF}" type="datetimeFigureOut">
              <a:rPr lang="en-US" smtClean="0"/>
              <a:t>9/2/2015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283533519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408480971"/>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29329024"/>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385002549"/>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74902827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1066643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1975959239"/>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4246064543"/>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903074027"/>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343170839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505368455"/>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F7880E4-98D1-4069-975C-50A120B4E2BF}" type="datetimeFigureOut">
              <a:rPr lang="en-US" smtClean="0"/>
              <a:t>9/2/2015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95056431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2723252001"/>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0087905"/>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2192467"/>
      </p:ext>
    </p:extLst>
  </p:cSld>
  <p:clrMapOvr>
    <a:masterClrMapping/>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92732592"/>
      </p:ext>
    </p:extLst>
  </p:cSld>
  <p:clrMapOvr>
    <a:masterClrMapping/>
  </p:clrMapOvr>
  <p:transition>
    <p:fade/>
  </p:transition>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03941246"/>
      </p:ext>
    </p:extLst>
  </p:cSld>
  <p:clrMapOvr>
    <a:masterClrMapping/>
  </p:clrMapOvr>
  <p:transition>
    <p:fade/>
  </p:transition>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030" rtl="0" eaLnBrk="1" fontAlgn="base" latinLnBrk="0" hangingPunct="1">
              <a:lnSpc>
                <a:spcPct val="100000"/>
              </a:lnSpc>
              <a:spcBef>
                <a:spcPct val="0"/>
              </a:spcBef>
              <a:spcAft>
                <a:spcPct val="0"/>
              </a:spcAft>
              <a:buClrTx/>
              <a:buSzTx/>
              <a:buFontTx/>
              <a:buNone/>
              <a:tabLst/>
              <a:defRPr/>
            </a:pPr>
            <a:endParaRPr kumimoji="0" lang="en-US" sz="2206"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3783474"/>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r" defTabSz="913850"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12389">
                      <a:srgbClr val="FFFFFF"/>
                    </a:gs>
                    <a:gs pos="54000">
                      <a:srgbClr val="FFFFFF"/>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12389">
                      <a:srgbClr val="FFFFFF"/>
                    </a:gs>
                    <a:gs pos="54000">
                      <a:srgbClr val="FFFFFF"/>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12389">
                      <a:srgbClr val="FFFFFF"/>
                    </a:gs>
                    <a:gs pos="54000">
                      <a:srgbClr val="FFFFFF"/>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76037268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031236298"/>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49707076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marL="0" marR="0" lvl="0" indent="0" algn="r" defTabSz="1142867" rtl="0" eaLnBrk="1" fontAlgn="auto" latinLnBrk="0" hangingPunct="1">
              <a:lnSpc>
                <a:spcPct val="90000"/>
              </a:lnSpc>
              <a:spcBef>
                <a:spcPct val="0"/>
              </a:spcBef>
              <a:spcAft>
                <a:spcPts val="0"/>
              </a:spcAft>
              <a:buClrTx/>
              <a:buSzTx/>
              <a:buFontTx/>
              <a:buNone/>
              <a:tabLst/>
              <a:defRPr/>
            </a:pPr>
            <a:r>
              <a:rPr kumimoji="0" lang="en-US" sz="4902" b="0" i="0" u="none" strike="noStrike" kern="1200" cap="none" spc="-123" normalizeH="0" baseline="0" noProof="0" dirty="0" smtClean="0">
                <a:ln w="3175">
                  <a:noFill/>
                </a:ln>
                <a:gradFill>
                  <a:gsLst>
                    <a:gs pos="84066">
                      <a:srgbClr val="000000"/>
                    </a:gs>
                    <a:gs pos="57576">
                      <a:srgbClr val="000000"/>
                    </a:gs>
                  </a:gsLst>
                  <a:lin ang="5400000" scaled="0"/>
                </a:gradFill>
                <a:effectLst/>
                <a:uLnTx/>
                <a:uFillTx/>
                <a:latin typeface="Segoe UI Light"/>
                <a:ea typeface="+mn-ea"/>
                <a:cs typeface="Segoe UI" pitchFamily="34" charset="0"/>
              </a:rPr>
              <a:t>Spark the future.</a:t>
            </a:r>
            <a:endParaRPr kumimoji="0" lang="en-US" sz="4902" b="0" i="0" u="none" strike="noStrike" kern="1200" cap="none" spc="-123" normalizeH="0" baseline="0" noProof="0" dirty="0">
              <a:ln w="3175">
                <a:noFill/>
              </a:ln>
              <a:gradFill>
                <a:gsLst>
                  <a:gs pos="84066">
                    <a:srgbClr val="000000"/>
                  </a:gs>
                  <a:gs pos="57576">
                    <a:srgbClr val="000000"/>
                  </a:gs>
                </a:gsLst>
                <a:lin ang="5400000" scaled="0"/>
              </a:gradFill>
              <a:effectLst/>
              <a:uLnTx/>
              <a:uFillTx/>
              <a:latin typeface="Segoe UI Light"/>
              <a:ea typeface="+mn-ea"/>
              <a:cs typeface="Segoe UI" pitchFamily="34" charset="0"/>
            </a:endParaRPr>
          </a:p>
        </p:txBody>
      </p:sp>
      <p:sp>
        <p:nvSpPr>
          <p:cNvPr id="10" name="Rectangle 9"/>
          <p:cNvSpPr/>
          <p:nvPr userDrawn="1"/>
        </p:nvSpPr>
        <p:spPr>
          <a:xfrm>
            <a:off x="2393776" y="4527712"/>
            <a:ext cx="2142257" cy="701614"/>
          </a:xfrm>
          <a:prstGeom prst="rect">
            <a:avLst/>
          </a:prstGeom>
        </p:spPr>
        <p:txBody>
          <a:bodyPr wrap="none" anchor="ctr">
            <a:spAutoFit/>
          </a:bodyPr>
          <a:lstStyle/>
          <a:p>
            <a:pPr marL="0" marR="0" lvl="0" indent="0" algn="r" defTabSz="1142867" rtl="0" eaLnBrk="1" fontAlgn="auto" latinLnBrk="0" hangingPunct="1">
              <a:lnSpc>
                <a:spcPct val="90000"/>
              </a:lnSpc>
              <a:spcBef>
                <a:spcPct val="0"/>
              </a:spcBef>
              <a:spcAft>
                <a:spcPts val="0"/>
              </a:spcAft>
              <a:buClrTx/>
              <a:buSzTx/>
              <a:buFontTx/>
              <a:buNone/>
              <a:tabLst/>
              <a:defRPr/>
            </a:pPr>
            <a: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t>May 4 – 8, 2015</a:t>
            </a:r>
            <a:b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br>
            <a:r>
              <a:rPr kumimoji="0" lang="en-US" sz="2206" b="0" i="0" u="none" strike="noStrike" kern="1200" cap="none" spc="0" normalizeH="0" baseline="0" noProof="0" dirty="0" smtClean="0">
                <a:ln w="3175">
                  <a:noFill/>
                </a:ln>
                <a:gradFill>
                  <a:gsLst>
                    <a:gs pos="84066">
                      <a:srgbClr val="000000"/>
                    </a:gs>
                    <a:gs pos="57576">
                      <a:srgbClr val="000000"/>
                    </a:gs>
                  </a:gsLst>
                  <a:lin ang="5400000" scaled="0"/>
                </a:gradFill>
                <a:effectLst/>
                <a:uLnTx/>
                <a:uFillTx/>
                <a:latin typeface="Segoe UI"/>
                <a:ea typeface="+mn-ea"/>
                <a:cs typeface="Segoe UI" pitchFamily="34" charset="0"/>
              </a:rPr>
              <a:t>Chicago, IL</a:t>
            </a:r>
            <a:endParaRPr kumimoji="0" lang="en-US" sz="2206" b="0" i="0" u="none" strike="noStrike" kern="1200" cap="none" spc="0" normalizeH="0" baseline="0" noProof="0" dirty="0">
              <a:ln w="3175">
                <a:noFill/>
              </a:ln>
              <a:gradFill>
                <a:gsLst>
                  <a:gs pos="84066">
                    <a:srgbClr val="000000"/>
                  </a:gs>
                  <a:gs pos="57576">
                    <a:srgbClr val="000000"/>
                  </a:gs>
                </a:gsLst>
                <a:lin ang="5400000" scaled="0"/>
              </a:gradFill>
              <a:effectLst/>
              <a:uLnTx/>
              <a:uFillTx/>
              <a:latin typeface="Segoe UI"/>
              <a:ea typeface="+mn-ea"/>
              <a:cs typeface="Segoe UI" pitchFamily="34" charset="0"/>
            </a:endParaRP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868420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F7880E4-98D1-4069-975C-50A120B4E2BF}" type="datetimeFigureOut">
              <a:rPr lang="en-US" smtClean="0"/>
              <a:t>9/2/2015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208037457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smtClean="0"/>
              <a:t>Presentation title</a:t>
            </a:r>
            <a:endParaRPr lang="en-US" dirty="0"/>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smtClean="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125026871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477330409"/>
      </p:ext>
    </p:extLst>
  </p:cSld>
  <p:clrMapOvr>
    <a:masterClrMapping/>
  </p:clrMapOvr>
  <p:transition>
    <p:fade/>
  </p:transition>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80827479"/>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895261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02656279"/>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59508097"/>
      </p:ext>
    </p:extLst>
  </p:cSld>
  <p:clrMapOvr>
    <a:masterClrMapping/>
  </p:clrMapOvr>
  <p:transition>
    <p:fade/>
  </p:transition>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218309182"/>
      </p:ext>
    </p:extLst>
  </p:cSld>
  <p:clrMapOvr>
    <a:masterClrMapping/>
  </p:clrMapOvr>
  <p:transition>
    <p:fade/>
  </p:transition>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756271162"/>
      </p:ext>
    </p:extLst>
  </p:cSld>
  <p:clrMapOvr>
    <a:masterClrMapping/>
  </p:clrMapOvr>
  <p:transition>
    <p:fade/>
  </p:transition>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083433082"/>
      </p:ext>
    </p:extLst>
  </p:cSld>
  <p:clrMapOvr>
    <a:masterClrMapping/>
  </p:clrMapOvr>
  <p:transition>
    <p:fade/>
  </p:transition>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3440394720"/>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F7880E4-98D1-4069-975C-50A120B4E2BF}" type="datetimeFigureOut">
              <a:rPr lang="en-US" smtClean="0"/>
              <a:t>9/2/2015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321314156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smtClean="0"/>
              <a:t>Demo title</a:t>
            </a:r>
            <a:endParaRPr lang="en-US" dirty="0"/>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smtClean="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26989540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smtClean="0"/>
              <a:t>Video title</a:t>
            </a:r>
            <a:endParaRPr lang="en-US" dirty="0"/>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030" rtl="0" eaLnBrk="1" fontAlgn="base" latinLnBrk="0" hangingPunct="1">
              <a:lnSpc>
                <a:spcPct val="90000"/>
              </a:lnSpc>
              <a:spcBef>
                <a:spcPct val="0"/>
              </a:spcBef>
              <a:spcAft>
                <a:spcPct val="0"/>
              </a:spcAft>
              <a:buClrTx/>
              <a:buSzTx/>
              <a:buFontTx/>
              <a:buNone/>
              <a:tabLst/>
              <a:defRPr/>
            </a:pPr>
            <a:endParaRPr kumimoji="0" lang="en-US" sz="2353" b="0" i="0" u="none" strike="noStrike" kern="1200" cap="none" spc="0" normalizeH="0" baseline="0" noProof="0" dirty="0" err="1"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6018397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97960626"/>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069940301"/>
      </p:ext>
    </p:extLst>
  </p:cSld>
  <p:clrMapOvr>
    <a:masterClrMapping/>
  </p:clrMapOvr>
  <p:transition>
    <p:fade/>
  </p:transition>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788762382"/>
      </p:ext>
    </p:extLst>
  </p:cSld>
  <p:clrMapOvr>
    <a:masterClrMapping/>
  </p:clrMapOvr>
  <p:transition>
    <p:fade/>
  </p:transition>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916095596"/>
      </p:ext>
    </p:extLst>
  </p:cSld>
  <p:clrMapOvr>
    <a:masterClrMapping/>
  </p:clrMapOvr>
  <p:transition>
    <p:fade/>
  </p:transition>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smtClean="0"/>
              <a:t>Section title</a:t>
            </a:r>
            <a:endParaRPr lang="en-US" dirty="0"/>
          </a:p>
        </p:txBody>
      </p:sp>
    </p:spTree>
    <p:extLst>
      <p:ext uri="{BB962C8B-B14F-4D97-AF65-F5344CB8AC3E}">
        <p14:creationId xmlns:p14="http://schemas.microsoft.com/office/powerpoint/2010/main" val="2446880778"/>
      </p:ext>
    </p:extLst>
  </p:cSld>
  <p:clrMapOvr>
    <a:masterClrMapping/>
  </p:clrMapOvr>
  <p:transition>
    <p:fade/>
  </p:transition>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smtClean="0"/>
              <a:t>50/50 photo layout</a:t>
            </a:r>
            <a:endParaRPr lang="en-US" dirty="0"/>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smtClean="0"/>
              <a:t>Click icon to add picture</a:t>
            </a:r>
            <a:endParaRPr lang="en-US" dirty="0"/>
          </a:p>
        </p:txBody>
      </p:sp>
    </p:spTree>
    <p:extLst>
      <p:ext uri="{BB962C8B-B14F-4D97-AF65-F5344CB8AC3E}">
        <p14:creationId xmlns:p14="http://schemas.microsoft.com/office/powerpoint/2010/main" val="796349021"/>
      </p:ext>
    </p:extLst>
  </p:cSld>
  <p:clrMapOvr>
    <a:masterClrMapping/>
  </p:clrMapOvr>
  <p:transition>
    <p:fade/>
  </p:transition>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8010961"/>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7956078"/>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F7880E4-98D1-4069-975C-50A120B4E2BF}" type="datetimeFigureOut">
              <a:rPr lang="en-US" smtClean="0"/>
              <a:t>9/2/2015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3829065841"/>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0084"/>
      </p:ext>
    </p:extLst>
  </p:cSld>
  <p:clrMapOvr>
    <a:masterClrMapping/>
  </p:clrMapOvr>
  <p:transition>
    <p:fade/>
  </p:transition>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5720026"/>
      </p:ext>
    </p:extLst>
  </p:cSld>
  <p:clrMapOvr>
    <a:masterClrMapping/>
  </p:clrMapOvr>
  <p:transition>
    <p:fade/>
  </p:transition>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smtClean="0"/>
              <a:t>Slide for developer code</a:t>
            </a:r>
            <a:endParaRPr lang="en-US" dirty="0"/>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marL="0" marR="0" lvl="0" indent="0" algn="ctr" defTabSz="914030" rtl="0" eaLnBrk="1" fontAlgn="base" latinLnBrk="0" hangingPunct="1">
              <a:lnSpc>
                <a:spcPct val="100000"/>
              </a:lnSpc>
              <a:spcBef>
                <a:spcPct val="0"/>
              </a:spcBef>
              <a:spcAft>
                <a:spcPct val="0"/>
              </a:spcAft>
              <a:buClrTx/>
              <a:buSzTx/>
              <a:buFontTx/>
              <a:buNone/>
              <a:tabLst/>
              <a:defRPr/>
            </a:pPr>
            <a:endParaRPr kumimoji="0" lang="en-US" sz="2206" b="0" i="0" u="none" strike="noStrike" kern="1200" cap="none" spc="0" normalizeH="0" baseline="0" noProof="0" dirty="0" smtClean="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31347692"/>
      </p:ext>
    </p:extLst>
  </p:cSld>
  <p:clrMapOvr>
    <a:masterClrMapping/>
  </p:clrMapOvr>
  <p:transition>
    <p:fade/>
  </p:transition>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marL="0" marR="0" lvl="0" indent="0" algn="ctr" defTabSz="914030" rtl="0" eaLnBrk="1" fontAlgn="base" latinLnBrk="0" hangingPunct="1">
              <a:lnSpc>
                <a:spcPct val="100000"/>
              </a:lnSpc>
              <a:spcBef>
                <a:spcPct val="0"/>
              </a:spcBef>
              <a:spcAft>
                <a:spcPct val="0"/>
              </a:spcAft>
              <a:buClrTx/>
              <a:buSzTx/>
              <a:buFontTx/>
              <a:buNone/>
              <a:tabLst/>
              <a:defRPr/>
            </a:pPr>
            <a:endParaRPr kumimoji="0" lang="en-US" sz="1961" b="0" i="0" u="none" strike="noStrike" kern="1200" cap="none" spc="0" normalizeH="0" baseline="0" noProof="0" dirty="0">
              <a:ln>
                <a:noFill/>
              </a:ln>
              <a:gradFill>
                <a:gsLst>
                  <a:gs pos="16814">
                    <a:srgbClr val="FFFFFF"/>
                  </a:gs>
                  <a:gs pos="46000">
                    <a:srgbClr val="FFFFFF"/>
                  </a:gs>
                </a:gsLst>
                <a:lin ang="5400000" scaled="0"/>
              </a:gradFill>
              <a:effectLst/>
              <a:uLnTx/>
              <a:uFillTx/>
              <a:latin typeface="Segoe UI"/>
              <a:ea typeface="+mn-ea"/>
              <a:cs typeface="+mn-cs"/>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marL="0" marR="0" lvl="0" indent="0" algn="r" defTabSz="913850"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12389">
                      <a:srgbClr val="FFFFFF"/>
                    </a:gs>
                    <a:gs pos="54000">
                      <a:srgbClr val="FFFFFF"/>
                    </a:gs>
                  </a:gsLst>
                  <a:lin ang="5400000" scaled="0"/>
                </a:gradFill>
                <a:effectLst/>
                <a:uLnTx/>
                <a:uFillTx/>
                <a:latin typeface="Segoe UI"/>
                <a:ea typeface="+mn-ea"/>
                <a:cs typeface="Segoe UI" pitchFamily="34" charset="0"/>
              </a:rPr>
              <a:t>© </a:t>
            </a:r>
            <a:r>
              <a:rPr kumimoji="0" lang="en-US" sz="686" b="0" i="0" u="none" strike="noStrike" kern="1200" cap="none" spc="0" normalizeH="0" baseline="0" noProof="0" dirty="0" smtClean="0">
                <a:ln>
                  <a:noFill/>
                </a:ln>
                <a:gradFill>
                  <a:gsLst>
                    <a:gs pos="12389">
                      <a:srgbClr val="FFFFFF"/>
                    </a:gs>
                    <a:gs pos="54000">
                      <a:srgbClr val="FFFFFF"/>
                    </a:gs>
                  </a:gsLst>
                  <a:lin ang="5400000" scaled="0"/>
                </a:gradFill>
                <a:effectLst/>
                <a:uLnTx/>
                <a:uFillTx/>
                <a:latin typeface="Segoe UI"/>
                <a:ea typeface="+mn-ea"/>
                <a:cs typeface="Segoe UI" pitchFamily="34" charset="0"/>
              </a:rPr>
              <a:t>2015 </a:t>
            </a:r>
            <a:r>
              <a:rPr kumimoji="0" lang="en-US" sz="686" b="0" i="0" u="none" strike="noStrike" kern="1200" cap="none" spc="0" normalizeH="0" baseline="0" noProof="0" dirty="0">
                <a:ln>
                  <a:noFill/>
                </a:ln>
                <a:gradFill>
                  <a:gsLst>
                    <a:gs pos="12389">
                      <a:srgbClr val="FFFFFF"/>
                    </a:gs>
                    <a:gs pos="54000">
                      <a:srgbClr val="FFFFFF"/>
                    </a:gs>
                  </a:gsLst>
                  <a:lin ang="5400000" scaled="0"/>
                </a:gradFill>
                <a:effectLst/>
                <a:uLnTx/>
                <a:uFillTx/>
                <a:latin typeface="Segoe UI"/>
                <a:ea typeface="+mn-ea"/>
                <a:cs typeface="Segoe UI" pitchFamily="34" charset="0"/>
              </a:rPr>
              <a:t>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1711043832"/>
      </p:ext>
    </p:extLst>
  </p:cSld>
  <p:clrMapOvr>
    <a:overrideClrMapping bg1="lt1" tx1="dk1" bg2="lt2" tx2="dk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68103976"/>
      </p:ext>
    </p:extLst>
  </p:cSld>
  <p:clrMapOvr>
    <a:masterClrMapping/>
  </p:clrMapOvr>
  <p:transition>
    <p:fade/>
  </p:transition>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092696208"/>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797224396"/>
      </p:ext>
    </p:extLst>
  </p:cSld>
  <p:clrMapOvr>
    <a:masterClrMapping/>
  </p:clrMapOvr>
  <p:transition>
    <p:fade/>
  </p:transition>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userDrawn="1">
  <p:cSld name="5_Blank Color 1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211917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7880E4-98D1-4069-975C-50A120B4E2BF}" type="datetimeFigureOut">
              <a:rPr lang="en-US" smtClean="0"/>
              <a:t>9/2/2015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2096244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F7880E4-98D1-4069-975C-50A120B4E2BF}" type="datetimeFigureOut">
              <a:rPr lang="en-US" smtClean="0"/>
              <a:t>9/2/2015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2321434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F7880E4-98D1-4069-975C-50A120B4E2BF}" type="datetimeFigureOut">
              <a:rPr lang="en-US" smtClean="0"/>
              <a:t>9/2/2015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45BE85-9EEB-48CA-821A-762A353FB9B4}" type="slidenum">
              <a:rPr lang="en-US" smtClean="0"/>
              <a:t>‹#›</a:t>
            </a:fld>
            <a:endParaRPr lang="en-US"/>
          </a:p>
        </p:txBody>
      </p:sp>
    </p:spTree>
    <p:extLst>
      <p:ext uri="{BB962C8B-B14F-4D97-AF65-F5344CB8AC3E}">
        <p14:creationId xmlns:p14="http://schemas.microsoft.com/office/powerpoint/2010/main" val="38734580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slideLayout" Target="../slideLayouts/slideLayout56.xml"/><Relationship Id="rId26" Type="http://schemas.openxmlformats.org/officeDocument/2006/relationships/slideLayout" Target="../slideLayouts/slideLayout64.xml"/><Relationship Id="rId3" Type="http://schemas.openxmlformats.org/officeDocument/2006/relationships/slideLayout" Target="../slideLayouts/slideLayout41.xml"/><Relationship Id="rId21" Type="http://schemas.openxmlformats.org/officeDocument/2006/relationships/slideLayout" Target="../slideLayouts/slideLayout59.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5" Type="http://schemas.openxmlformats.org/officeDocument/2006/relationships/slideLayout" Target="../slideLayouts/slideLayout63.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20" Type="http://schemas.openxmlformats.org/officeDocument/2006/relationships/slideLayout" Target="../slideLayouts/slideLayout58.xml"/><Relationship Id="rId29" Type="http://schemas.openxmlformats.org/officeDocument/2006/relationships/slideLayout" Target="../slideLayouts/slideLayout67.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24" Type="http://schemas.openxmlformats.org/officeDocument/2006/relationships/slideLayout" Target="../slideLayouts/slideLayout62.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23" Type="http://schemas.openxmlformats.org/officeDocument/2006/relationships/slideLayout" Target="../slideLayouts/slideLayout61.xml"/><Relationship Id="rId28" Type="http://schemas.openxmlformats.org/officeDocument/2006/relationships/slideLayout" Target="../slideLayouts/slideLayout66.xml"/><Relationship Id="rId10" Type="http://schemas.openxmlformats.org/officeDocument/2006/relationships/slideLayout" Target="../slideLayouts/slideLayout48.xml"/><Relationship Id="rId19" Type="http://schemas.openxmlformats.org/officeDocument/2006/relationships/slideLayout" Target="../slideLayouts/slideLayout57.xml"/><Relationship Id="rId31" Type="http://schemas.openxmlformats.org/officeDocument/2006/relationships/image" Target="../media/image1.png"/><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 Id="rId22" Type="http://schemas.openxmlformats.org/officeDocument/2006/relationships/slideLayout" Target="../slideLayouts/slideLayout60.xml"/><Relationship Id="rId27" Type="http://schemas.openxmlformats.org/officeDocument/2006/relationships/slideLayout" Target="../slideLayouts/slideLayout65.xml"/><Relationship Id="rId30"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7880E4-98D1-4069-975C-50A120B4E2BF}" type="datetimeFigureOut">
              <a:rPr lang="en-US" smtClean="0"/>
              <a:t>9/2/2015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45BE85-9EEB-48CA-821A-762A353FB9B4}" type="slidenum">
              <a:rPr lang="en-US" smtClean="0"/>
              <a:t>‹#›</a:t>
            </a:fld>
            <a:endParaRPr lang="en-US"/>
          </a:p>
        </p:txBody>
      </p:sp>
    </p:spTree>
    <p:extLst>
      <p:ext uri="{BB962C8B-B14F-4D97-AF65-F5344CB8AC3E}">
        <p14:creationId xmlns:p14="http://schemas.microsoft.com/office/powerpoint/2010/main" val="37953903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29"/>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428600995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Lst>
  <p:transition>
    <p:fade/>
  </p:transition>
  <p:timing>
    <p:tnLst>
      <p:par>
        <p:cTn id="1" dur="indefinite" restart="never" nodeType="tmRoot"/>
      </p:par>
    </p:tnLst>
  </p:timing>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829014781"/>
      </p:ext>
    </p:extLst>
  </p:cSld>
  <p:clrMap bg1="dk1" tx1="lt1" bg2="dk2" tx2="lt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 id="2147483703" r:id="rId15"/>
    <p:sldLayoutId id="2147483704" r:id="rId16"/>
    <p:sldLayoutId id="2147483705" r:id="rId17"/>
    <p:sldLayoutId id="2147483706" r:id="rId18"/>
    <p:sldLayoutId id="2147483707" r:id="rId19"/>
    <p:sldLayoutId id="2147483708" r:id="rId20"/>
    <p:sldLayoutId id="2147483709" r:id="rId21"/>
    <p:sldLayoutId id="2147483710" r:id="rId22"/>
    <p:sldLayoutId id="2147483711" r:id="rId23"/>
    <p:sldLayoutId id="2147483712" r:id="rId24"/>
    <p:sldLayoutId id="2147483713" r:id="rId25"/>
    <p:sldLayoutId id="2147483714" r:id="rId26"/>
    <p:sldLayoutId id="2147483715" r:id="rId27"/>
    <p:sldLayoutId id="2147483716" r:id="rId28"/>
    <p:sldLayoutId id="2147483717" r:id="rId29"/>
  </p:sldLayoutIdLst>
  <p:transition>
    <p:fade/>
  </p:transition>
  <p:timing>
    <p:tnLst>
      <p:par>
        <p:cTn id="1" dur="indefinite" restart="never" nodeType="tmRoot"/>
      </p:par>
    </p:tnLst>
  </p:timing>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6.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4.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4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7.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image" Target="../media/image25.png"/><Relationship Id="rId1" Type="http://schemas.openxmlformats.org/officeDocument/2006/relationships/slideLayout" Target="../slideLayouts/slideLayout44.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3.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xml"/><Relationship Id="rId1" Type="http://schemas.openxmlformats.org/officeDocument/2006/relationships/slideLayout" Target="../slideLayouts/slideLayout49.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4.xml"/></Relationships>
</file>

<file path=ppt/slides/_rels/slide20.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7.png"/><Relationship Id="rId7" Type="http://schemas.openxmlformats.org/officeDocument/2006/relationships/image" Target="../media/image30.jpeg"/><Relationship Id="rId2" Type="http://schemas.openxmlformats.org/officeDocument/2006/relationships/notesSlide" Target="../notesSlides/notesSlide5.xml"/><Relationship Id="rId1" Type="http://schemas.openxmlformats.org/officeDocument/2006/relationships/slideLayout" Target="../slideLayouts/slideLayout41.xml"/><Relationship Id="rId6" Type="http://schemas.openxmlformats.org/officeDocument/2006/relationships/image" Target="../media/image29.jpeg"/><Relationship Id="rId5" Type="http://schemas.openxmlformats.org/officeDocument/2006/relationships/image" Target="../media/image28.png"/><Relationship Id="rId4" Type="http://schemas.openxmlformats.org/officeDocument/2006/relationships/hyperlink" Target="http://www.microsoft.com/web/webpi/partners/servicemodels.x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44.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4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2.xml"/></Relationships>
</file>

<file path=ppt/slides/_rels/slide9.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6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Operating the Microsoft Cloud Platform System</a:t>
            </a:r>
          </a:p>
        </p:txBody>
      </p:sp>
      <p:sp>
        <p:nvSpPr>
          <p:cNvPr id="5" name="Text Placeholder 4"/>
          <p:cNvSpPr>
            <a:spLocks noGrp="1"/>
          </p:cNvSpPr>
          <p:nvPr>
            <p:ph type="body" sz="quarter" idx="12"/>
          </p:nvPr>
        </p:nvSpPr>
        <p:spPr/>
        <p:txBody>
          <a:bodyPr/>
          <a:lstStyle/>
          <a:p>
            <a:r>
              <a:rPr lang="en-US" dirty="0" smtClean="0"/>
              <a:t>Steve Linehan</a:t>
            </a:r>
          </a:p>
          <a:p>
            <a:r>
              <a:rPr lang="en-US" dirty="0" smtClean="0"/>
              <a:t>Principal Program Manager</a:t>
            </a:r>
          </a:p>
          <a:p>
            <a:r>
              <a:rPr lang="en-US" dirty="0" smtClean="0"/>
              <a:t>Enterprise Cloud Group</a:t>
            </a:r>
            <a:endParaRPr lang="en-US" dirty="0"/>
          </a:p>
        </p:txBody>
      </p:sp>
    </p:spTree>
    <p:extLst>
      <p:ext uri="{BB962C8B-B14F-4D97-AF65-F5344CB8AC3E}">
        <p14:creationId xmlns:p14="http://schemas.microsoft.com/office/powerpoint/2010/main" val="5722088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69239" y="1189495"/>
            <a:ext cx="11653523" cy="5781076"/>
          </a:xfrm>
        </p:spPr>
        <p:txBody>
          <a:bodyPr/>
          <a:lstStyle/>
          <a:p>
            <a:r>
              <a:rPr lang="en-US" sz="3529" dirty="0"/>
              <a:t>Management Cluster</a:t>
            </a:r>
          </a:p>
          <a:p>
            <a:pPr lvl="1"/>
            <a:r>
              <a:rPr lang="en-US" sz="1961" dirty="0"/>
              <a:t>All Hosts and VMs</a:t>
            </a:r>
          </a:p>
          <a:p>
            <a:pPr lvl="1"/>
            <a:r>
              <a:rPr lang="en-US" sz="1961" dirty="0"/>
              <a:t>All Management SW Components (Windows, SC, WAP)</a:t>
            </a:r>
          </a:p>
          <a:p>
            <a:r>
              <a:rPr lang="en-US" sz="3529" dirty="0"/>
              <a:t>Computer and Storage Clusters</a:t>
            </a:r>
          </a:p>
          <a:p>
            <a:pPr lvl="1"/>
            <a:r>
              <a:rPr lang="en-US" sz="1961" dirty="0"/>
              <a:t>All Hosts and </a:t>
            </a:r>
            <a:r>
              <a:rPr lang="en-US" sz="1961" dirty="0"/>
              <a:t>VMs supporting WAP Tenant Portal</a:t>
            </a:r>
          </a:p>
          <a:p>
            <a:pPr lvl="1"/>
            <a:r>
              <a:rPr lang="en-US" sz="1961" dirty="0"/>
              <a:t>WAP Tenant Portal</a:t>
            </a:r>
          </a:p>
          <a:p>
            <a:pPr lvl="1"/>
            <a:r>
              <a:rPr lang="en-US" sz="1961" dirty="0"/>
              <a:t>Windows Storage Spaces (SOFS)</a:t>
            </a:r>
            <a:endParaRPr lang="en-US" sz="1961" dirty="0"/>
          </a:p>
          <a:p>
            <a:r>
              <a:rPr lang="en-US" sz="3529" dirty="0"/>
              <a:t>Edge Cluster</a:t>
            </a:r>
          </a:p>
          <a:p>
            <a:pPr lvl="1"/>
            <a:r>
              <a:rPr lang="en-US" sz="1961" dirty="0"/>
              <a:t>All Hosts and </a:t>
            </a:r>
            <a:r>
              <a:rPr lang="en-US" sz="1961" dirty="0"/>
              <a:t>VMs</a:t>
            </a:r>
            <a:endParaRPr lang="en-US" sz="1961" dirty="0"/>
          </a:p>
          <a:p>
            <a:pPr lvl="1"/>
            <a:r>
              <a:rPr lang="en-US" sz="1961" dirty="0"/>
              <a:t>Multi-tenant RAS</a:t>
            </a:r>
          </a:p>
          <a:p>
            <a:r>
              <a:rPr lang="en-US" sz="3529" dirty="0"/>
              <a:t>Hardware</a:t>
            </a:r>
          </a:p>
          <a:p>
            <a:pPr lvl="1"/>
            <a:r>
              <a:rPr lang="en-US" sz="1961" dirty="0"/>
              <a:t>Dell Servers, Switches, JBODs (via Storage Spaces MP)</a:t>
            </a:r>
          </a:p>
          <a:p>
            <a:pPr lvl="1"/>
            <a:r>
              <a:rPr lang="en-US" sz="1961" dirty="0"/>
              <a:t>HBA Adapters</a:t>
            </a:r>
          </a:p>
          <a:p>
            <a:pPr lvl="1"/>
            <a:r>
              <a:rPr lang="en-US" sz="1961" dirty="0"/>
              <a:t>F5 Load Balancer</a:t>
            </a:r>
            <a:endParaRPr lang="en-US" sz="1961" dirty="0"/>
          </a:p>
        </p:txBody>
      </p:sp>
      <p:sp>
        <p:nvSpPr>
          <p:cNvPr id="3" name="Title 2"/>
          <p:cNvSpPr>
            <a:spLocks noGrp="1"/>
          </p:cNvSpPr>
          <p:nvPr>
            <p:ph type="title"/>
          </p:nvPr>
        </p:nvSpPr>
        <p:spPr/>
        <p:txBody>
          <a:bodyPr/>
          <a:lstStyle/>
          <a:p>
            <a:r>
              <a:rPr lang="en-US" dirty="0" smtClean="0"/>
              <a:t>What’s monitored in CPS?</a:t>
            </a:r>
            <a:endParaRPr lang="en-US" dirty="0"/>
          </a:p>
        </p:txBody>
      </p:sp>
      <p:pic>
        <p:nvPicPr>
          <p:cNvPr id="5" name="Picture 4"/>
          <p:cNvPicPr>
            <a:picLocks noChangeAspect="1"/>
          </p:cNvPicPr>
          <p:nvPr/>
        </p:nvPicPr>
        <p:blipFill>
          <a:blip r:embed="rId2"/>
          <a:stretch>
            <a:fillRect/>
          </a:stretch>
        </p:blipFill>
        <p:spPr>
          <a:xfrm>
            <a:off x="7515339" y="5221850"/>
            <a:ext cx="4258018" cy="1444201"/>
          </a:xfrm>
          <a:prstGeom prst="rect">
            <a:avLst/>
          </a:prstGeom>
        </p:spPr>
      </p:pic>
      <p:pic>
        <p:nvPicPr>
          <p:cNvPr id="6" name="Picture 5"/>
          <p:cNvPicPr>
            <a:picLocks noChangeAspect="1"/>
          </p:cNvPicPr>
          <p:nvPr/>
        </p:nvPicPr>
        <p:blipFill>
          <a:blip r:embed="rId3"/>
          <a:stretch>
            <a:fillRect/>
          </a:stretch>
        </p:blipFill>
        <p:spPr>
          <a:xfrm>
            <a:off x="7515339" y="1029430"/>
            <a:ext cx="4258018" cy="1455358"/>
          </a:xfrm>
          <a:prstGeom prst="rect">
            <a:avLst/>
          </a:prstGeom>
        </p:spPr>
      </p:pic>
      <p:pic>
        <p:nvPicPr>
          <p:cNvPr id="7" name="Picture 6"/>
          <p:cNvPicPr>
            <a:picLocks noChangeAspect="1"/>
          </p:cNvPicPr>
          <p:nvPr/>
        </p:nvPicPr>
        <p:blipFill>
          <a:blip r:embed="rId4"/>
          <a:stretch>
            <a:fillRect/>
          </a:stretch>
        </p:blipFill>
        <p:spPr>
          <a:xfrm>
            <a:off x="5722490" y="3450074"/>
            <a:ext cx="6274974" cy="1427268"/>
          </a:xfrm>
          <a:prstGeom prst="rect">
            <a:avLst/>
          </a:prstGeom>
        </p:spPr>
      </p:pic>
    </p:spTree>
    <p:extLst>
      <p:ext uri="{BB962C8B-B14F-4D97-AF65-F5344CB8AC3E}">
        <p14:creationId xmlns:p14="http://schemas.microsoft.com/office/powerpoint/2010/main" val="59473820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
                                            <p:txEl>
                                              <p:pRg st="1" end="1"/>
                                            </p:txEl>
                                          </p:spTgt>
                                        </p:tgtEl>
                                        <p:attrNameLst>
                                          <p:attrName>style.visibility</p:attrName>
                                        </p:attrNameLst>
                                      </p:cBhvr>
                                      <p:to>
                                        <p:strVal val="visible"/>
                                      </p:to>
                                    </p:set>
                                    <p:animEffect transition="in" filter="fade">
                                      <p:cBhvr>
                                        <p:cTn id="11" dur="500"/>
                                        <p:tgtEl>
                                          <p:spTgt spid="2">
                                            <p:txEl>
                                              <p:pRg st="1" end="1"/>
                                            </p:txEl>
                                          </p:spTgt>
                                        </p:tgtEl>
                                      </p:cBhvr>
                                    </p:animEffect>
                                  </p:childTnLst>
                                </p:cTn>
                              </p:par>
                              <p:par>
                                <p:cTn id="12" presetID="10" presetClass="entr" presetSubtype="0" fill="hold" nodeType="with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500"/>
                                        <p:tgtEl>
                                          <p:spTgt spid="2">
                                            <p:txEl>
                                              <p:pRg st="2" end="2"/>
                                            </p:txEl>
                                          </p:spTgt>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500"/>
                            </p:stCondLst>
                            <p:childTnLst>
                              <p:par>
                                <p:cTn id="20" presetID="10" presetClass="entr" presetSubtype="0" fill="hold" nodeType="afterEffect">
                                  <p:stCondLst>
                                    <p:cond delay="1000"/>
                                  </p:stCondLst>
                                  <p:childTnLst>
                                    <p:set>
                                      <p:cBhvr>
                                        <p:cTn id="21" dur="1" fill="hold">
                                          <p:stCondLst>
                                            <p:cond delay="0"/>
                                          </p:stCondLst>
                                        </p:cTn>
                                        <p:tgtEl>
                                          <p:spTgt spid="2">
                                            <p:txEl>
                                              <p:pRg st="3" end="3"/>
                                            </p:txEl>
                                          </p:spTgt>
                                        </p:tgtEl>
                                        <p:attrNameLst>
                                          <p:attrName>style.visibility</p:attrName>
                                        </p:attrNameLst>
                                      </p:cBhvr>
                                      <p:to>
                                        <p:strVal val="visible"/>
                                      </p:to>
                                    </p:set>
                                    <p:animEffect transition="in" filter="fade">
                                      <p:cBhvr>
                                        <p:cTn id="22" dur="500"/>
                                        <p:tgtEl>
                                          <p:spTgt spid="2">
                                            <p:txEl>
                                              <p:pRg st="3" end="3"/>
                                            </p:txEl>
                                          </p:spTgt>
                                        </p:tgtEl>
                                      </p:cBhvr>
                                    </p:animEffect>
                                  </p:childTnLst>
                                </p:cTn>
                              </p:par>
                            </p:childTnLst>
                          </p:cTn>
                        </p:par>
                        <p:par>
                          <p:cTn id="23" fill="hold">
                            <p:stCondLst>
                              <p:cond delay="3000"/>
                            </p:stCondLst>
                            <p:childTnLst>
                              <p:par>
                                <p:cTn id="24" presetID="10" presetClass="entr" presetSubtype="0" fill="hold" nodeType="afterEffect">
                                  <p:stCondLst>
                                    <p:cond delay="0"/>
                                  </p:stCondLst>
                                  <p:childTnLst>
                                    <p:set>
                                      <p:cBhvr>
                                        <p:cTn id="25" dur="1" fill="hold">
                                          <p:stCondLst>
                                            <p:cond delay="0"/>
                                          </p:stCondLst>
                                        </p:cTn>
                                        <p:tgtEl>
                                          <p:spTgt spid="2">
                                            <p:txEl>
                                              <p:pRg st="4" end="4"/>
                                            </p:txEl>
                                          </p:spTgt>
                                        </p:tgtEl>
                                        <p:attrNameLst>
                                          <p:attrName>style.visibility</p:attrName>
                                        </p:attrNameLst>
                                      </p:cBhvr>
                                      <p:to>
                                        <p:strVal val="visible"/>
                                      </p:to>
                                    </p:set>
                                    <p:animEffect transition="in" filter="fade">
                                      <p:cBhvr>
                                        <p:cTn id="26" dur="500"/>
                                        <p:tgtEl>
                                          <p:spTgt spid="2">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2">
                                            <p:txEl>
                                              <p:pRg st="5" end="5"/>
                                            </p:txEl>
                                          </p:spTgt>
                                        </p:tgtEl>
                                        <p:attrNameLst>
                                          <p:attrName>style.visibility</p:attrName>
                                        </p:attrNameLst>
                                      </p:cBhvr>
                                      <p:to>
                                        <p:strVal val="visible"/>
                                      </p:to>
                                    </p:set>
                                    <p:animEffect transition="in" filter="fade">
                                      <p:cBhvr>
                                        <p:cTn id="29" dur="500"/>
                                        <p:tgtEl>
                                          <p:spTgt spid="2">
                                            <p:txEl>
                                              <p:pRg st="5" end="5"/>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2">
                                            <p:txEl>
                                              <p:pRg st="6" end="6"/>
                                            </p:txEl>
                                          </p:spTgt>
                                        </p:tgtEl>
                                        <p:attrNameLst>
                                          <p:attrName>style.visibility</p:attrName>
                                        </p:attrNameLst>
                                      </p:cBhvr>
                                      <p:to>
                                        <p:strVal val="visible"/>
                                      </p:to>
                                    </p:set>
                                    <p:animEffect transition="in" filter="fade">
                                      <p:cBhvr>
                                        <p:cTn id="32" dur="500"/>
                                        <p:tgtEl>
                                          <p:spTgt spid="2">
                                            <p:txEl>
                                              <p:pRg st="6" end="6"/>
                                            </p:txEl>
                                          </p:spTgt>
                                        </p:tgtEl>
                                      </p:cBhvr>
                                    </p:animEffect>
                                  </p:childTnLst>
                                </p:cTn>
                              </p:par>
                            </p:childTnLst>
                          </p:cTn>
                        </p:par>
                        <p:par>
                          <p:cTn id="33" fill="hold">
                            <p:stCondLst>
                              <p:cond delay="3500"/>
                            </p:stCondLst>
                            <p:childTnLst>
                              <p:par>
                                <p:cTn id="34" presetID="10" presetClass="entr" presetSubtype="0"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500"/>
                                        <p:tgtEl>
                                          <p:spTgt spid="7"/>
                                        </p:tgtEl>
                                      </p:cBhvr>
                                    </p:animEffect>
                                  </p:childTnLst>
                                </p:cTn>
                              </p:par>
                            </p:childTnLst>
                          </p:cTn>
                        </p:par>
                        <p:par>
                          <p:cTn id="37" fill="hold">
                            <p:stCondLst>
                              <p:cond delay="4000"/>
                            </p:stCondLst>
                            <p:childTnLst>
                              <p:par>
                                <p:cTn id="38" presetID="10" presetClass="entr" presetSubtype="0" fill="hold" nodeType="afterEffect">
                                  <p:stCondLst>
                                    <p:cond delay="1000"/>
                                  </p:stCondLst>
                                  <p:childTnLst>
                                    <p:set>
                                      <p:cBhvr>
                                        <p:cTn id="39" dur="1" fill="hold">
                                          <p:stCondLst>
                                            <p:cond delay="0"/>
                                          </p:stCondLst>
                                        </p:cTn>
                                        <p:tgtEl>
                                          <p:spTgt spid="2">
                                            <p:txEl>
                                              <p:pRg st="7" end="7"/>
                                            </p:txEl>
                                          </p:spTgt>
                                        </p:tgtEl>
                                        <p:attrNameLst>
                                          <p:attrName>style.visibility</p:attrName>
                                        </p:attrNameLst>
                                      </p:cBhvr>
                                      <p:to>
                                        <p:strVal val="visible"/>
                                      </p:to>
                                    </p:set>
                                    <p:animEffect transition="in" filter="fade">
                                      <p:cBhvr>
                                        <p:cTn id="40" dur="500"/>
                                        <p:tgtEl>
                                          <p:spTgt spid="2">
                                            <p:txEl>
                                              <p:pRg st="7" end="7"/>
                                            </p:txEl>
                                          </p:spTgt>
                                        </p:tgtEl>
                                      </p:cBhvr>
                                    </p:animEffect>
                                  </p:childTnLst>
                                </p:cTn>
                              </p:par>
                            </p:childTnLst>
                          </p:cTn>
                        </p:par>
                        <p:par>
                          <p:cTn id="41" fill="hold">
                            <p:stCondLst>
                              <p:cond delay="5500"/>
                            </p:stCondLst>
                            <p:childTnLst>
                              <p:par>
                                <p:cTn id="42" presetID="10" presetClass="entr" presetSubtype="0" fill="hold" nodeType="afterEffect">
                                  <p:stCondLst>
                                    <p:cond delay="0"/>
                                  </p:stCondLst>
                                  <p:childTnLst>
                                    <p:set>
                                      <p:cBhvr>
                                        <p:cTn id="43" dur="1" fill="hold">
                                          <p:stCondLst>
                                            <p:cond delay="0"/>
                                          </p:stCondLst>
                                        </p:cTn>
                                        <p:tgtEl>
                                          <p:spTgt spid="2">
                                            <p:txEl>
                                              <p:pRg st="8" end="8"/>
                                            </p:txEl>
                                          </p:spTgt>
                                        </p:tgtEl>
                                        <p:attrNameLst>
                                          <p:attrName>style.visibility</p:attrName>
                                        </p:attrNameLst>
                                      </p:cBhvr>
                                      <p:to>
                                        <p:strVal val="visible"/>
                                      </p:to>
                                    </p:set>
                                    <p:animEffect transition="in" filter="fade">
                                      <p:cBhvr>
                                        <p:cTn id="44" dur="500"/>
                                        <p:tgtEl>
                                          <p:spTgt spid="2">
                                            <p:txEl>
                                              <p:pRg st="8" end="8"/>
                                            </p:txEl>
                                          </p:spTgt>
                                        </p:tgtEl>
                                      </p:cBhvr>
                                    </p:animEffect>
                                  </p:childTnLst>
                                </p:cTn>
                              </p:par>
                              <p:par>
                                <p:cTn id="45" presetID="10" presetClass="entr" presetSubtype="0" fill="hold" nodeType="withEffect">
                                  <p:stCondLst>
                                    <p:cond delay="0"/>
                                  </p:stCondLst>
                                  <p:childTnLst>
                                    <p:set>
                                      <p:cBhvr>
                                        <p:cTn id="46" dur="1" fill="hold">
                                          <p:stCondLst>
                                            <p:cond delay="0"/>
                                          </p:stCondLst>
                                        </p:cTn>
                                        <p:tgtEl>
                                          <p:spTgt spid="2">
                                            <p:txEl>
                                              <p:pRg st="9" end="9"/>
                                            </p:txEl>
                                          </p:spTgt>
                                        </p:tgtEl>
                                        <p:attrNameLst>
                                          <p:attrName>style.visibility</p:attrName>
                                        </p:attrNameLst>
                                      </p:cBhvr>
                                      <p:to>
                                        <p:strVal val="visible"/>
                                      </p:to>
                                    </p:set>
                                    <p:animEffect transition="in" filter="fade">
                                      <p:cBhvr>
                                        <p:cTn id="47" dur="500"/>
                                        <p:tgtEl>
                                          <p:spTgt spid="2">
                                            <p:txEl>
                                              <p:pRg st="9" end="9"/>
                                            </p:txEl>
                                          </p:spTgt>
                                        </p:tgtEl>
                                      </p:cBhvr>
                                    </p:animEffect>
                                  </p:childTnLst>
                                </p:cTn>
                              </p:par>
                            </p:childTnLst>
                          </p:cTn>
                        </p:par>
                        <p:par>
                          <p:cTn id="48" fill="hold">
                            <p:stCondLst>
                              <p:cond delay="6000"/>
                            </p:stCondLst>
                            <p:childTnLst>
                              <p:par>
                                <p:cTn id="49" presetID="10" presetClass="entr" presetSubtype="0" fill="hold" nodeType="afterEffect">
                                  <p:stCondLst>
                                    <p:cond delay="1000"/>
                                  </p:stCondLst>
                                  <p:childTnLst>
                                    <p:set>
                                      <p:cBhvr>
                                        <p:cTn id="50" dur="1" fill="hold">
                                          <p:stCondLst>
                                            <p:cond delay="0"/>
                                          </p:stCondLst>
                                        </p:cTn>
                                        <p:tgtEl>
                                          <p:spTgt spid="2">
                                            <p:txEl>
                                              <p:pRg st="10" end="10"/>
                                            </p:txEl>
                                          </p:spTgt>
                                        </p:tgtEl>
                                        <p:attrNameLst>
                                          <p:attrName>style.visibility</p:attrName>
                                        </p:attrNameLst>
                                      </p:cBhvr>
                                      <p:to>
                                        <p:strVal val="visible"/>
                                      </p:to>
                                    </p:set>
                                    <p:animEffect transition="in" filter="fade">
                                      <p:cBhvr>
                                        <p:cTn id="51" dur="500"/>
                                        <p:tgtEl>
                                          <p:spTgt spid="2">
                                            <p:txEl>
                                              <p:pRg st="10" end="10"/>
                                            </p:txEl>
                                          </p:spTgt>
                                        </p:tgtEl>
                                      </p:cBhvr>
                                    </p:animEffect>
                                  </p:childTnLst>
                                </p:cTn>
                              </p:par>
                            </p:childTnLst>
                          </p:cTn>
                        </p:par>
                        <p:par>
                          <p:cTn id="52" fill="hold">
                            <p:stCondLst>
                              <p:cond delay="7500"/>
                            </p:stCondLst>
                            <p:childTnLst>
                              <p:par>
                                <p:cTn id="53" presetID="10" presetClass="entr" presetSubtype="0" fill="hold" nodeType="afterEffect">
                                  <p:stCondLst>
                                    <p:cond delay="0"/>
                                  </p:stCondLst>
                                  <p:childTnLst>
                                    <p:set>
                                      <p:cBhvr>
                                        <p:cTn id="54" dur="1" fill="hold">
                                          <p:stCondLst>
                                            <p:cond delay="0"/>
                                          </p:stCondLst>
                                        </p:cTn>
                                        <p:tgtEl>
                                          <p:spTgt spid="2">
                                            <p:txEl>
                                              <p:pRg st="11" end="11"/>
                                            </p:txEl>
                                          </p:spTgt>
                                        </p:tgtEl>
                                        <p:attrNameLst>
                                          <p:attrName>style.visibility</p:attrName>
                                        </p:attrNameLst>
                                      </p:cBhvr>
                                      <p:to>
                                        <p:strVal val="visible"/>
                                      </p:to>
                                    </p:set>
                                    <p:animEffect transition="in" filter="fade">
                                      <p:cBhvr>
                                        <p:cTn id="55" dur="500"/>
                                        <p:tgtEl>
                                          <p:spTgt spid="2">
                                            <p:txEl>
                                              <p:pRg st="11" end="11"/>
                                            </p:txEl>
                                          </p:spTgt>
                                        </p:tgtEl>
                                      </p:cBhvr>
                                    </p:animEffect>
                                  </p:childTnLst>
                                </p:cTn>
                              </p:par>
                            </p:childTnLst>
                          </p:cTn>
                        </p:par>
                        <p:par>
                          <p:cTn id="56" fill="hold">
                            <p:stCondLst>
                              <p:cond delay="8000"/>
                            </p:stCondLst>
                            <p:childTnLst>
                              <p:par>
                                <p:cTn id="57" presetID="10" presetClass="entr" presetSubtype="0" fill="hold" nodeType="afterEffect">
                                  <p:stCondLst>
                                    <p:cond delay="0"/>
                                  </p:stCondLst>
                                  <p:childTnLst>
                                    <p:set>
                                      <p:cBhvr>
                                        <p:cTn id="58" dur="1" fill="hold">
                                          <p:stCondLst>
                                            <p:cond delay="0"/>
                                          </p:stCondLst>
                                        </p:cTn>
                                        <p:tgtEl>
                                          <p:spTgt spid="2">
                                            <p:txEl>
                                              <p:pRg st="12" end="12"/>
                                            </p:txEl>
                                          </p:spTgt>
                                        </p:tgtEl>
                                        <p:attrNameLst>
                                          <p:attrName>style.visibility</p:attrName>
                                        </p:attrNameLst>
                                      </p:cBhvr>
                                      <p:to>
                                        <p:strVal val="visible"/>
                                      </p:to>
                                    </p:set>
                                    <p:animEffect transition="in" filter="fade">
                                      <p:cBhvr>
                                        <p:cTn id="59" dur="500"/>
                                        <p:tgtEl>
                                          <p:spTgt spid="2">
                                            <p:txEl>
                                              <p:pRg st="12" end="12"/>
                                            </p:txEl>
                                          </p:spTgt>
                                        </p:tgtEl>
                                      </p:cBhvr>
                                    </p:animEffect>
                                  </p:childTnLst>
                                </p:cTn>
                              </p:par>
                              <p:par>
                                <p:cTn id="60" presetID="10" presetClass="entr" presetSubtype="0" fill="hold" nodeType="withEffect">
                                  <p:stCondLst>
                                    <p:cond delay="0"/>
                                  </p:stCondLst>
                                  <p:childTnLst>
                                    <p:set>
                                      <p:cBhvr>
                                        <p:cTn id="61" dur="1" fill="hold">
                                          <p:stCondLst>
                                            <p:cond delay="0"/>
                                          </p:stCondLst>
                                        </p:cTn>
                                        <p:tgtEl>
                                          <p:spTgt spid="2">
                                            <p:txEl>
                                              <p:pRg st="13" end="13"/>
                                            </p:txEl>
                                          </p:spTgt>
                                        </p:tgtEl>
                                        <p:attrNameLst>
                                          <p:attrName>style.visibility</p:attrName>
                                        </p:attrNameLst>
                                      </p:cBhvr>
                                      <p:to>
                                        <p:strVal val="visible"/>
                                      </p:to>
                                    </p:set>
                                    <p:animEffect transition="in" filter="fade">
                                      <p:cBhvr>
                                        <p:cTn id="62" dur="500"/>
                                        <p:tgtEl>
                                          <p:spTgt spid="2">
                                            <p:txEl>
                                              <p:pRg st="13" end="13"/>
                                            </p:txEl>
                                          </p:spTgt>
                                        </p:tgtEl>
                                      </p:cBhvr>
                                    </p:animEffect>
                                  </p:childTnLst>
                                </p:cTn>
                              </p:par>
                            </p:childTnLst>
                          </p:cTn>
                        </p:par>
                        <p:par>
                          <p:cTn id="63" fill="hold">
                            <p:stCondLst>
                              <p:cond delay="8500"/>
                            </p:stCondLst>
                            <p:childTnLst>
                              <p:par>
                                <p:cTn id="64" presetID="10" presetClass="entr" presetSubtype="0" fill="hold" nodeType="after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Patch &amp; Update</a:t>
            </a:r>
            <a:endParaRPr lang="en-US" dirty="0"/>
          </a:p>
        </p:txBody>
      </p:sp>
    </p:spTree>
    <p:extLst>
      <p:ext uri="{BB962C8B-B14F-4D97-AF65-F5344CB8AC3E}">
        <p14:creationId xmlns:p14="http://schemas.microsoft.com/office/powerpoint/2010/main" val="165064683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38946" y="1825852"/>
            <a:ext cx="10514108" cy="4350721"/>
          </a:xfrm>
          <a:prstGeom prst="rect">
            <a:avLst/>
          </a:prstGeom>
        </p:spPr>
        <p:txBody>
          <a:bodyPr>
            <a:normAutofit fontScale="92500" lnSpcReduction="10000"/>
          </a:bodyPr>
          <a:lstStyle/>
          <a:p>
            <a:pPr>
              <a:lnSpc>
                <a:spcPct val="100000"/>
              </a:lnSpc>
            </a:pPr>
            <a:r>
              <a:rPr lang="en-US" dirty="0" smtClean="0"/>
              <a:t>Error prone, tedious task that no one likes</a:t>
            </a:r>
          </a:p>
          <a:p>
            <a:pPr>
              <a:lnSpc>
                <a:spcPct val="100000"/>
              </a:lnSpc>
            </a:pPr>
            <a:r>
              <a:rPr lang="en-US" dirty="0" smtClean="0"/>
              <a:t>Disruption of tenant workload or management functions = not good for business</a:t>
            </a:r>
            <a:endParaRPr lang="en-US" dirty="0"/>
          </a:p>
          <a:p>
            <a:pPr>
              <a:lnSpc>
                <a:spcPct val="100000"/>
              </a:lnSpc>
            </a:pPr>
            <a:r>
              <a:rPr lang="en-US" dirty="0" smtClean="0"/>
              <a:t>Multiple, complex tools &amp; processes going from staging to QA to pre-prod to prod…</a:t>
            </a:r>
            <a:endParaRPr lang="en-US" dirty="0"/>
          </a:p>
          <a:p>
            <a:pPr>
              <a:lnSpc>
                <a:spcPct val="100000"/>
              </a:lnSpc>
            </a:pPr>
            <a:r>
              <a:rPr lang="en-US" dirty="0" smtClean="0"/>
              <a:t>Wasted </a:t>
            </a:r>
            <a:r>
              <a:rPr lang="en-US" dirty="0"/>
              <a:t>time looking for patches from multiple </a:t>
            </a:r>
            <a:r>
              <a:rPr lang="en-US" dirty="0" smtClean="0"/>
              <a:t>sources with a multitude of release cadences</a:t>
            </a:r>
            <a:endParaRPr lang="en-US" dirty="0"/>
          </a:p>
        </p:txBody>
      </p:sp>
      <p:sp>
        <p:nvSpPr>
          <p:cNvPr id="2" name="Title 1"/>
          <p:cNvSpPr>
            <a:spLocks noGrp="1"/>
          </p:cNvSpPr>
          <p:nvPr>
            <p:ph type="title"/>
          </p:nvPr>
        </p:nvSpPr>
        <p:spPr/>
        <p:txBody>
          <a:bodyPr/>
          <a:lstStyle/>
          <a:p>
            <a:r>
              <a:rPr lang="en-US" dirty="0" smtClean="0"/>
              <a:t>Some of today’s update problems…</a:t>
            </a:r>
            <a:endParaRPr lang="en-US" dirty="0"/>
          </a:p>
        </p:txBody>
      </p:sp>
    </p:spTree>
    <p:extLst>
      <p:ext uri="{BB962C8B-B14F-4D97-AF65-F5344CB8AC3E}">
        <p14:creationId xmlns:p14="http://schemas.microsoft.com/office/powerpoint/2010/main" val="38095658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3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3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3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3" dur="3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3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3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3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3" dur="3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38946" y="1825852"/>
            <a:ext cx="10514108" cy="4350721"/>
          </a:xfrm>
          <a:prstGeom prst="rect">
            <a:avLst/>
          </a:prstGeom>
        </p:spPr>
        <p:txBody>
          <a:bodyPr>
            <a:noAutofit/>
          </a:bodyPr>
          <a:lstStyle/>
          <a:p>
            <a:pPr lvl="0"/>
            <a:r>
              <a:rPr lang="en-US" sz="2745" dirty="0"/>
              <a:t>P&amp;U provides automated </a:t>
            </a:r>
            <a:r>
              <a:rPr lang="en-US" sz="2745" dirty="0"/>
              <a:t>CPS servicing </a:t>
            </a:r>
            <a:r>
              <a:rPr lang="en-US" sz="2745" dirty="0"/>
              <a:t>using a single, simple tool</a:t>
            </a:r>
            <a:endParaRPr lang="en-US" sz="2745" dirty="0"/>
          </a:p>
          <a:p>
            <a:pPr lvl="0"/>
            <a:r>
              <a:rPr lang="en-US" sz="2745" dirty="0"/>
              <a:t>Fingerprints a CPS </a:t>
            </a:r>
            <a:r>
              <a:rPr lang="en-US" sz="2745" dirty="0"/>
              <a:t>stamp including </a:t>
            </a:r>
            <a:r>
              <a:rPr lang="en-US" sz="2745" dirty="0"/>
              <a:t>hardware, firmware &amp; software</a:t>
            </a:r>
            <a:endParaRPr lang="en-US" sz="2745" dirty="0"/>
          </a:p>
          <a:p>
            <a:pPr lvl="0"/>
            <a:r>
              <a:rPr lang="en-US" sz="2745" dirty="0"/>
              <a:t>Automatic update of all </a:t>
            </a:r>
            <a:r>
              <a:rPr lang="en-US" sz="2745" b="1" dirty="0"/>
              <a:t>pre-validated</a:t>
            </a:r>
            <a:r>
              <a:rPr lang="en-US" sz="2745" dirty="0"/>
              <a:t> Windows Server, System </a:t>
            </a:r>
            <a:r>
              <a:rPr lang="en-US" sz="2745" dirty="0"/>
              <a:t>Center, SQL </a:t>
            </a:r>
            <a:r>
              <a:rPr lang="en-US" sz="2745" dirty="0"/>
              <a:t>&amp; Windows </a:t>
            </a:r>
            <a:r>
              <a:rPr lang="en-US" sz="2745" dirty="0"/>
              <a:t>Azure </a:t>
            </a:r>
            <a:r>
              <a:rPr lang="en-US" sz="2745" dirty="0"/>
              <a:t>Pack updates</a:t>
            </a:r>
            <a:endParaRPr lang="en-US" sz="2745" dirty="0"/>
          </a:p>
          <a:p>
            <a:pPr lvl="0"/>
            <a:r>
              <a:rPr lang="en-US" sz="2745" dirty="0"/>
              <a:t>Validates all workloads </a:t>
            </a:r>
            <a:r>
              <a:rPr lang="en-US" sz="2745" i="1" dirty="0"/>
              <a:t>after</a:t>
            </a:r>
            <a:r>
              <a:rPr lang="en-US" sz="2745" dirty="0"/>
              <a:t> servicing to ensure availability</a:t>
            </a:r>
          </a:p>
          <a:p>
            <a:pPr lvl="0"/>
            <a:r>
              <a:rPr lang="en-US" sz="2745" dirty="0"/>
              <a:t>Designed </a:t>
            </a:r>
            <a:r>
              <a:rPr lang="en-US" sz="2745" dirty="0"/>
              <a:t>to support “offline/submarine” scenario</a:t>
            </a:r>
          </a:p>
          <a:p>
            <a:pPr lvl="0"/>
            <a:r>
              <a:rPr lang="en-US" sz="2745" dirty="0"/>
              <a:t>Enables </a:t>
            </a:r>
            <a:r>
              <a:rPr lang="en-US" sz="2745" dirty="0"/>
              <a:t>production-ready update </a:t>
            </a:r>
            <a:r>
              <a:rPr lang="en-US" sz="2745" dirty="0"/>
              <a:t>release </a:t>
            </a:r>
            <a:r>
              <a:rPr lang="en-US" sz="2745" dirty="0"/>
              <a:t>cadence</a:t>
            </a:r>
          </a:p>
          <a:p>
            <a:r>
              <a:rPr lang="en-US" sz="2745" dirty="0"/>
              <a:t>Component</a:t>
            </a:r>
            <a:r>
              <a:rPr lang="en-US" sz="2745" i="1" dirty="0"/>
              <a:t> </a:t>
            </a:r>
            <a:r>
              <a:rPr lang="en-US" sz="2745" dirty="0"/>
              <a:t>sequencing &amp; dependency aware to avoid disruptions in tenant workloads or management </a:t>
            </a:r>
            <a:r>
              <a:rPr lang="en-US" sz="2745" dirty="0"/>
              <a:t>functions</a:t>
            </a:r>
            <a:endParaRPr lang="en-US" sz="2745" dirty="0"/>
          </a:p>
        </p:txBody>
      </p:sp>
      <p:sp>
        <p:nvSpPr>
          <p:cNvPr id="2" name="Title 1"/>
          <p:cNvSpPr>
            <a:spLocks noGrp="1"/>
          </p:cNvSpPr>
          <p:nvPr>
            <p:ph type="title"/>
          </p:nvPr>
        </p:nvSpPr>
        <p:spPr/>
        <p:txBody>
          <a:bodyPr>
            <a:normAutofit/>
          </a:bodyPr>
          <a:lstStyle/>
          <a:p>
            <a:pPr lvl="0"/>
            <a:r>
              <a:rPr lang="en-US" dirty="0" smtClean="0"/>
              <a:t>So, what did we build?  Enter CPS P&amp;U</a:t>
            </a:r>
            <a:endParaRPr lang="en-US" dirty="0"/>
          </a:p>
        </p:txBody>
      </p:sp>
    </p:spTree>
    <p:extLst>
      <p:ext uri="{BB962C8B-B14F-4D97-AF65-F5344CB8AC3E}">
        <p14:creationId xmlns:p14="http://schemas.microsoft.com/office/powerpoint/2010/main" val="270428029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3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3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3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3" dur="3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3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3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3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3" dur="3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24" fill="hold">
                            <p:stCondLst>
                              <p:cond delay="1200"/>
                            </p:stCondLst>
                            <p:childTnLst>
                              <p:par>
                                <p:cTn id="25" presetID="2" presetClass="entr" presetSubtype="8" fill="hold"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3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8" dur="3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nodeType="after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3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3" dur="3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par>
                          <p:cTn id="34" fill="hold">
                            <p:stCondLst>
                              <p:cond delay="1800"/>
                            </p:stCondLst>
                            <p:childTnLst>
                              <p:par>
                                <p:cTn id="35" presetID="2" presetClass="entr" presetSubtype="8" fill="hold" nodeType="after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3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8" dur="3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Importance of dependencies &amp; sequence</a:t>
            </a:r>
            <a:endParaRPr lang="en-US" dirty="0"/>
          </a:p>
        </p:txBody>
      </p:sp>
      <p:pic>
        <p:nvPicPr>
          <p:cNvPr id="3" name="Picture 2"/>
          <p:cNvPicPr>
            <a:picLocks noChangeAspect="1"/>
          </p:cNvPicPr>
          <p:nvPr/>
        </p:nvPicPr>
        <p:blipFill>
          <a:blip r:embed="rId2"/>
          <a:stretch>
            <a:fillRect/>
          </a:stretch>
        </p:blipFill>
        <p:spPr>
          <a:xfrm>
            <a:off x="2639631" y="1367245"/>
            <a:ext cx="6915059" cy="5174644"/>
          </a:xfrm>
          <a:prstGeom prst="rect">
            <a:avLst/>
          </a:prstGeom>
        </p:spPr>
      </p:pic>
    </p:spTree>
    <p:extLst>
      <p:ext uri="{BB962C8B-B14F-4D97-AF65-F5344CB8AC3E}">
        <p14:creationId xmlns:p14="http://schemas.microsoft.com/office/powerpoint/2010/main" val="3660351479"/>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38946" y="1486747"/>
            <a:ext cx="10514108" cy="5262107"/>
          </a:xfrm>
          <a:prstGeom prst="rect">
            <a:avLst/>
          </a:prstGeom>
        </p:spPr>
        <p:txBody>
          <a:bodyPr/>
          <a:lstStyle/>
          <a:p>
            <a:r>
              <a:rPr lang="en-US" smtClean="0"/>
              <a:t>Not everything </a:t>
            </a:r>
            <a:r>
              <a:rPr lang="en-US" dirty="0" smtClean="0"/>
              <a:t>is for CPS so we implemented a Points/Scoring system for:</a:t>
            </a:r>
          </a:p>
          <a:p>
            <a:pPr lvl="1"/>
            <a:r>
              <a:rPr lang="en-US" dirty="0" smtClean="0"/>
              <a:t>Security updates</a:t>
            </a:r>
          </a:p>
          <a:p>
            <a:pPr lvl="1"/>
            <a:r>
              <a:rPr lang="en-US" dirty="0" smtClean="0"/>
              <a:t>Critical updates</a:t>
            </a:r>
          </a:p>
          <a:p>
            <a:pPr lvl="1"/>
            <a:r>
              <a:rPr lang="en-US" dirty="0" smtClean="0"/>
              <a:t>General Distribution Releases (GDR)</a:t>
            </a:r>
          </a:p>
          <a:p>
            <a:pPr lvl="1"/>
            <a:r>
              <a:rPr lang="en-US" dirty="0" smtClean="0"/>
              <a:t>Limited Distribution Releases (LDR)</a:t>
            </a:r>
          </a:p>
          <a:p>
            <a:pPr lvl="1"/>
            <a:r>
              <a:rPr lang="en-US" dirty="0" smtClean="0"/>
              <a:t>Update Rollups</a:t>
            </a:r>
          </a:p>
          <a:p>
            <a:pPr lvl="1"/>
            <a:r>
              <a:rPr lang="en-US" dirty="0" smtClean="0"/>
              <a:t>Cumulative Updates</a:t>
            </a:r>
          </a:p>
          <a:p>
            <a:r>
              <a:rPr lang="en-US" dirty="0" smtClean="0"/>
              <a:t>Cadence:  Build minor and major CPS P&amp;U Update Packages for customers</a:t>
            </a:r>
          </a:p>
          <a:p>
            <a:pPr lvl="1"/>
            <a:r>
              <a:rPr lang="en-US" dirty="0" smtClean="0"/>
              <a:t>Minor updates as-needed, </a:t>
            </a:r>
            <a:r>
              <a:rPr lang="en-US" dirty="0"/>
              <a:t>m</a:t>
            </a:r>
            <a:r>
              <a:rPr lang="en-US" dirty="0" smtClean="0"/>
              <a:t>ajor updates quarterly</a:t>
            </a:r>
            <a:endParaRPr lang="en-US" sz="2745" dirty="0"/>
          </a:p>
        </p:txBody>
      </p:sp>
      <p:sp>
        <p:nvSpPr>
          <p:cNvPr id="2" name="Title 1"/>
          <p:cNvSpPr>
            <a:spLocks noGrp="1"/>
          </p:cNvSpPr>
          <p:nvPr>
            <p:ph type="title"/>
          </p:nvPr>
        </p:nvSpPr>
        <p:spPr/>
        <p:txBody>
          <a:bodyPr/>
          <a:lstStyle/>
          <a:p>
            <a:r>
              <a:rPr lang="en-US" dirty="0" smtClean="0"/>
              <a:t>What to leave in…what to leave out?</a:t>
            </a:r>
            <a:endParaRPr lang="en-US" dirty="0"/>
          </a:p>
        </p:txBody>
      </p:sp>
    </p:spTree>
    <p:extLst>
      <p:ext uri="{BB962C8B-B14F-4D97-AF65-F5344CB8AC3E}">
        <p14:creationId xmlns:p14="http://schemas.microsoft.com/office/powerpoint/2010/main" val="288875819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3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3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3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3" dur="3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3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3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3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3" dur="3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24" fill="hold">
                            <p:stCondLst>
                              <p:cond delay="1200"/>
                            </p:stCondLst>
                            <p:childTnLst>
                              <p:par>
                                <p:cTn id="25" presetID="2" presetClass="entr" presetSubtype="8" fill="hold"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3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8" dur="3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nodeType="after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3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3" dur="3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par>
                          <p:cTn id="34" fill="hold">
                            <p:stCondLst>
                              <p:cond delay="1800"/>
                            </p:stCondLst>
                            <p:childTnLst>
                              <p:par>
                                <p:cTn id="35" presetID="2" presetClass="entr" presetSubtype="8" fill="hold" nodeType="after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3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8" dur="3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par>
                          <p:cTn id="39" fill="hold">
                            <p:stCondLst>
                              <p:cond delay="2100"/>
                            </p:stCondLst>
                            <p:childTnLst>
                              <p:par>
                                <p:cTn id="40" presetID="2" presetClass="entr" presetSubtype="8"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 calcmode="lin" valueType="num">
                                      <p:cBhvr additive="base">
                                        <p:cTn id="42" dur="3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43" dur="3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par>
                          <p:cTn id="44" fill="hold">
                            <p:stCondLst>
                              <p:cond delay="2400"/>
                            </p:stCondLst>
                            <p:childTnLst>
                              <p:par>
                                <p:cTn id="45" presetID="2" presetClass="entr" presetSubtype="8" fill="hold" nodeType="after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 calcmode="lin" valueType="num">
                                      <p:cBhvr additive="base">
                                        <p:cTn id="47" dur="3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48" dur="3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type="body" sz="quarter" idx="10"/>
          </p:nvPr>
        </p:nvSpPr>
        <p:spPr>
          <a:xfrm>
            <a:off x="840107" y="1561448"/>
            <a:ext cx="10514108" cy="4350721"/>
          </a:xfrm>
          <a:prstGeom prst="rect">
            <a:avLst/>
          </a:prstGeom>
        </p:spPr>
        <p:txBody>
          <a:bodyPr>
            <a:normAutofit fontScale="77500" lnSpcReduction="20000"/>
          </a:bodyPr>
          <a:lstStyle/>
          <a:p>
            <a:r>
              <a:rPr lang="en-US" dirty="0" smtClean="0"/>
              <a:t>Enable faster update cadence</a:t>
            </a:r>
          </a:p>
          <a:p>
            <a:pPr lvl="1"/>
            <a:r>
              <a:rPr lang="en-US" dirty="0" smtClean="0"/>
              <a:t>Quicker feature turnaround</a:t>
            </a:r>
          </a:p>
          <a:p>
            <a:pPr marL="228556" lvl="1">
              <a:spcBef>
                <a:spcPts val="1000"/>
              </a:spcBef>
            </a:pPr>
            <a:r>
              <a:rPr lang="en-US" sz="3921" dirty="0">
                <a:latin typeface="+mj-lt"/>
              </a:rPr>
              <a:t>Increased reliability</a:t>
            </a:r>
          </a:p>
          <a:p>
            <a:pPr lvl="1"/>
            <a:r>
              <a:rPr lang="en-US" dirty="0"/>
              <a:t>P&amp;U as a controlled process</a:t>
            </a:r>
          </a:p>
          <a:p>
            <a:pPr lvl="1"/>
            <a:r>
              <a:rPr lang="en-US" dirty="0"/>
              <a:t>Pre-validated patch bundles</a:t>
            </a:r>
          </a:p>
          <a:p>
            <a:pPr lvl="1"/>
            <a:r>
              <a:rPr lang="en-US" dirty="0"/>
              <a:t>Halted process in case of update failure </a:t>
            </a:r>
          </a:p>
          <a:p>
            <a:r>
              <a:rPr lang="en-US" dirty="0" smtClean="0"/>
              <a:t>Simpler validation matrix</a:t>
            </a:r>
          </a:p>
          <a:p>
            <a:pPr lvl="1"/>
            <a:r>
              <a:rPr lang="en-US" dirty="0" smtClean="0"/>
              <a:t>Uniform installation base</a:t>
            </a:r>
          </a:p>
          <a:p>
            <a:pPr lvl="1"/>
            <a:r>
              <a:rPr lang="en-US" dirty="0" smtClean="0"/>
              <a:t>Limited set of possible configurations</a:t>
            </a:r>
          </a:p>
          <a:p>
            <a:r>
              <a:rPr lang="en-US" dirty="0" smtClean="0"/>
              <a:t>Improve Customer Support Service</a:t>
            </a:r>
          </a:p>
          <a:p>
            <a:pPr lvl="1"/>
            <a:r>
              <a:rPr lang="en-US" dirty="0" smtClean="0"/>
              <a:t>Customer update level awareness</a:t>
            </a:r>
          </a:p>
          <a:p>
            <a:pPr lvl="1"/>
            <a:r>
              <a:rPr lang="en-US" dirty="0" smtClean="0"/>
              <a:t>Customer setup easily reproducible </a:t>
            </a:r>
          </a:p>
          <a:p>
            <a:pPr lvl="1"/>
            <a:r>
              <a:rPr lang="en-US" dirty="0" smtClean="0"/>
              <a:t>Uniform logging and validation approach</a:t>
            </a:r>
            <a:endParaRPr lang="en-US" dirty="0"/>
          </a:p>
        </p:txBody>
      </p:sp>
      <p:sp>
        <p:nvSpPr>
          <p:cNvPr id="2" name="Title 1"/>
          <p:cNvSpPr>
            <a:spLocks noGrp="1"/>
          </p:cNvSpPr>
          <p:nvPr>
            <p:ph type="title"/>
          </p:nvPr>
        </p:nvSpPr>
        <p:spPr/>
        <p:txBody>
          <a:bodyPr/>
          <a:lstStyle/>
          <a:p>
            <a:r>
              <a:rPr lang="en-US" dirty="0" smtClean="0"/>
              <a:t>Additional benefits</a:t>
            </a:r>
            <a:endParaRPr lang="en-US" dirty="0"/>
          </a:p>
        </p:txBody>
      </p:sp>
    </p:spTree>
    <p:extLst>
      <p:ext uri="{BB962C8B-B14F-4D97-AF65-F5344CB8AC3E}">
        <p14:creationId xmlns:p14="http://schemas.microsoft.com/office/powerpoint/2010/main" val="1693708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3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3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300"/>
                            </p:stCondLst>
                            <p:childTnLst>
                              <p:par>
                                <p:cTn id="10" presetID="2" presetClass="entr" presetSubtype="8" fill="hold" nodeType="after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additive="base">
                                        <p:cTn id="12" dur="3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3" dur="3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600"/>
                            </p:stCondLst>
                            <p:childTnLst>
                              <p:par>
                                <p:cTn id="15" presetID="2" presetClass="entr" presetSubtype="8" fill="hold" nodeType="after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3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18" dur="3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900"/>
                            </p:stCondLst>
                            <p:childTnLst>
                              <p:par>
                                <p:cTn id="20" presetID="2" presetClass="entr" presetSubtype="8" fill="hold" nodeType="after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 calcmode="lin" valueType="num">
                                      <p:cBhvr additive="base">
                                        <p:cTn id="22" dur="3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3" dur="3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par>
                          <p:cTn id="24" fill="hold">
                            <p:stCondLst>
                              <p:cond delay="1200"/>
                            </p:stCondLst>
                            <p:childTnLst>
                              <p:par>
                                <p:cTn id="25" presetID="2" presetClass="entr" presetSubtype="8" fill="hold" nodeType="after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3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28" dur="3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par>
                          <p:cTn id="29" fill="hold">
                            <p:stCondLst>
                              <p:cond delay="1500"/>
                            </p:stCondLst>
                            <p:childTnLst>
                              <p:par>
                                <p:cTn id="30" presetID="2" presetClass="entr" presetSubtype="8" fill="hold" nodeType="after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 calcmode="lin" valueType="num">
                                      <p:cBhvr additive="base">
                                        <p:cTn id="32" dur="3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3" dur="3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par>
                          <p:cTn id="34" fill="hold">
                            <p:stCondLst>
                              <p:cond delay="1800"/>
                            </p:stCondLst>
                            <p:childTnLst>
                              <p:par>
                                <p:cTn id="35" presetID="2" presetClass="entr" presetSubtype="8" fill="hold" nodeType="after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3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38" dur="3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par>
                          <p:cTn id="39" fill="hold">
                            <p:stCondLst>
                              <p:cond delay="2100"/>
                            </p:stCondLst>
                            <p:childTnLst>
                              <p:par>
                                <p:cTn id="40" presetID="2" presetClass="entr" presetSubtype="8"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 calcmode="lin" valueType="num">
                                      <p:cBhvr additive="base">
                                        <p:cTn id="42" dur="3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43" dur="3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par>
                          <p:cTn id="44" fill="hold">
                            <p:stCondLst>
                              <p:cond delay="2400"/>
                            </p:stCondLst>
                            <p:childTnLst>
                              <p:par>
                                <p:cTn id="45" presetID="2" presetClass="entr" presetSubtype="8" fill="hold" nodeType="after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 calcmode="lin" valueType="num">
                                      <p:cBhvr additive="base">
                                        <p:cTn id="47" dur="3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48" dur="3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par>
                          <p:cTn id="49" fill="hold">
                            <p:stCondLst>
                              <p:cond delay="2700"/>
                            </p:stCondLst>
                            <p:childTnLst>
                              <p:par>
                                <p:cTn id="50" presetID="2" presetClass="entr" presetSubtype="8" fill="hold" nodeType="afterEffect">
                                  <p:stCondLst>
                                    <p:cond delay="0"/>
                                  </p:stCondLst>
                                  <p:childTnLst>
                                    <p:set>
                                      <p:cBhvr>
                                        <p:cTn id="51" dur="1" fill="hold">
                                          <p:stCondLst>
                                            <p:cond delay="0"/>
                                          </p:stCondLst>
                                        </p:cTn>
                                        <p:tgtEl>
                                          <p:spTgt spid="3">
                                            <p:txEl>
                                              <p:pRg st="9" end="9"/>
                                            </p:txEl>
                                          </p:spTgt>
                                        </p:tgtEl>
                                        <p:attrNameLst>
                                          <p:attrName>style.visibility</p:attrName>
                                        </p:attrNameLst>
                                      </p:cBhvr>
                                      <p:to>
                                        <p:strVal val="visible"/>
                                      </p:to>
                                    </p:set>
                                    <p:anim calcmode="lin" valueType="num">
                                      <p:cBhvr additive="base">
                                        <p:cTn id="52" dur="3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53" dur="3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par>
                          <p:cTn id="54" fill="hold">
                            <p:stCondLst>
                              <p:cond delay="3000"/>
                            </p:stCondLst>
                            <p:childTnLst>
                              <p:par>
                                <p:cTn id="55" presetID="2" presetClass="entr" presetSubtype="8" fill="hold" nodeType="afterEffect">
                                  <p:stCondLst>
                                    <p:cond delay="0"/>
                                  </p:stCondLst>
                                  <p:childTnLst>
                                    <p:set>
                                      <p:cBhvr>
                                        <p:cTn id="56" dur="1" fill="hold">
                                          <p:stCondLst>
                                            <p:cond delay="0"/>
                                          </p:stCondLst>
                                        </p:cTn>
                                        <p:tgtEl>
                                          <p:spTgt spid="3">
                                            <p:txEl>
                                              <p:pRg st="10" end="10"/>
                                            </p:txEl>
                                          </p:spTgt>
                                        </p:tgtEl>
                                        <p:attrNameLst>
                                          <p:attrName>style.visibility</p:attrName>
                                        </p:attrNameLst>
                                      </p:cBhvr>
                                      <p:to>
                                        <p:strVal val="visible"/>
                                      </p:to>
                                    </p:set>
                                    <p:anim calcmode="lin" valueType="num">
                                      <p:cBhvr additive="base">
                                        <p:cTn id="57" dur="300" fill="hold"/>
                                        <p:tgtEl>
                                          <p:spTgt spid="3">
                                            <p:txEl>
                                              <p:pRg st="10" end="10"/>
                                            </p:txEl>
                                          </p:spTgt>
                                        </p:tgtEl>
                                        <p:attrNameLst>
                                          <p:attrName>ppt_x</p:attrName>
                                        </p:attrNameLst>
                                      </p:cBhvr>
                                      <p:tavLst>
                                        <p:tav tm="0">
                                          <p:val>
                                            <p:strVal val="0-#ppt_w/2"/>
                                          </p:val>
                                        </p:tav>
                                        <p:tav tm="100000">
                                          <p:val>
                                            <p:strVal val="#ppt_x"/>
                                          </p:val>
                                        </p:tav>
                                      </p:tavLst>
                                    </p:anim>
                                    <p:anim calcmode="lin" valueType="num">
                                      <p:cBhvr additive="base">
                                        <p:cTn id="58" dur="300" fill="hold"/>
                                        <p:tgtEl>
                                          <p:spTgt spid="3">
                                            <p:txEl>
                                              <p:pRg st="10" end="10"/>
                                            </p:txEl>
                                          </p:spTgt>
                                        </p:tgtEl>
                                        <p:attrNameLst>
                                          <p:attrName>ppt_y</p:attrName>
                                        </p:attrNameLst>
                                      </p:cBhvr>
                                      <p:tavLst>
                                        <p:tav tm="0">
                                          <p:val>
                                            <p:strVal val="#ppt_y"/>
                                          </p:val>
                                        </p:tav>
                                        <p:tav tm="100000">
                                          <p:val>
                                            <p:strVal val="#ppt_y"/>
                                          </p:val>
                                        </p:tav>
                                      </p:tavLst>
                                    </p:anim>
                                  </p:childTnLst>
                                </p:cTn>
                              </p:par>
                            </p:childTnLst>
                          </p:cTn>
                        </p:par>
                        <p:par>
                          <p:cTn id="59" fill="hold">
                            <p:stCondLst>
                              <p:cond delay="3300"/>
                            </p:stCondLst>
                            <p:childTnLst>
                              <p:par>
                                <p:cTn id="60" presetID="2" presetClass="entr" presetSubtype="8" fill="hold" nodeType="afterEffect">
                                  <p:stCondLst>
                                    <p:cond delay="0"/>
                                  </p:stCondLst>
                                  <p:childTnLst>
                                    <p:set>
                                      <p:cBhvr>
                                        <p:cTn id="61" dur="1" fill="hold">
                                          <p:stCondLst>
                                            <p:cond delay="0"/>
                                          </p:stCondLst>
                                        </p:cTn>
                                        <p:tgtEl>
                                          <p:spTgt spid="3">
                                            <p:txEl>
                                              <p:pRg st="11" end="11"/>
                                            </p:txEl>
                                          </p:spTgt>
                                        </p:tgtEl>
                                        <p:attrNameLst>
                                          <p:attrName>style.visibility</p:attrName>
                                        </p:attrNameLst>
                                      </p:cBhvr>
                                      <p:to>
                                        <p:strVal val="visible"/>
                                      </p:to>
                                    </p:set>
                                    <p:anim calcmode="lin" valueType="num">
                                      <p:cBhvr additive="base">
                                        <p:cTn id="62" dur="300" fill="hold"/>
                                        <p:tgtEl>
                                          <p:spTgt spid="3">
                                            <p:txEl>
                                              <p:pRg st="11" end="11"/>
                                            </p:txEl>
                                          </p:spTgt>
                                        </p:tgtEl>
                                        <p:attrNameLst>
                                          <p:attrName>ppt_x</p:attrName>
                                        </p:attrNameLst>
                                      </p:cBhvr>
                                      <p:tavLst>
                                        <p:tav tm="0">
                                          <p:val>
                                            <p:strVal val="0-#ppt_w/2"/>
                                          </p:val>
                                        </p:tav>
                                        <p:tav tm="100000">
                                          <p:val>
                                            <p:strVal val="#ppt_x"/>
                                          </p:val>
                                        </p:tav>
                                      </p:tavLst>
                                    </p:anim>
                                    <p:anim calcmode="lin" valueType="num">
                                      <p:cBhvr additive="base">
                                        <p:cTn id="63" dur="300" fill="hold"/>
                                        <p:tgtEl>
                                          <p:spTgt spid="3">
                                            <p:txEl>
                                              <p:pRg st="11" end="11"/>
                                            </p:txEl>
                                          </p:spTgt>
                                        </p:tgtEl>
                                        <p:attrNameLst>
                                          <p:attrName>ppt_y</p:attrName>
                                        </p:attrNameLst>
                                      </p:cBhvr>
                                      <p:tavLst>
                                        <p:tav tm="0">
                                          <p:val>
                                            <p:strVal val="#ppt_y"/>
                                          </p:val>
                                        </p:tav>
                                        <p:tav tm="100000">
                                          <p:val>
                                            <p:strVal val="#ppt_y"/>
                                          </p:val>
                                        </p:tav>
                                      </p:tavLst>
                                    </p:anim>
                                  </p:childTnLst>
                                </p:cTn>
                              </p:par>
                            </p:childTnLst>
                          </p:cTn>
                        </p:par>
                        <p:par>
                          <p:cTn id="64" fill="hold">
                            <p:stCondLst>
                              <p:cond delay="3600"/>
                            </p:stCondLst>
                            <p:childTnLst>
                              <p:par>
                                <p:cTn id="65" presetID="2" presetClass="entr" presetSubtype="8" fill="hold" nodeType="afterEffect">
                                  <p:stCondLst>
                                    <p:cond delay="0"/>
                                  </p:stCondLst>
                                  <p:childTnLst>
                                    <p:set>
                                      <p:cBhvr>
                                        <p:cTn id="66" dur="1" fill="hold">
                                          <p:stCondLst>
                                            <p:cond delay="0"/>
                                          </p:stCondLst>
                                        </p:cTn>
                                        <p:tgtEl>
                                          <p:spTgt spid="3">
                                            <p:txEl>
                                              <p:pRg st="12" end="12"/>
                                            </p:txEl>
                                          </p:spTgt>
                                        </p:tgtEl>
                                        <p:attrNameLst>
                                          <p:attrName>style.visibility</p:attrName>
                                        </p:attrNameLst>
                                      </p:cBhvr>
                                      <p:to>
                                        <p:strVal val="visible"/>
                                      </p:to>
                                    </p:set>
                                    <p:anim calcmode="lin" valueType="num">
                                      <p:cBhvr additive="base">
                                        <p:cTn id="67" dur="300" fill="hold"/>
                                        <p:tgtEl>
                                          <p:spTgt spid="3">
                                            <p:txEl>
                                              <p:pRg st="12" end="12"/>
                                            </p:txEl>
                                          </p:spTgt>
                                        </p:tgtEl>
                                        <p:attrNameLst>
                                          <p:attrName>ppt_x</p:attrName>
                                        </p:attrNameLst>
                                      </p:cBhvr>
                                      <p:tavLst>
                                        <p:tav tm="0">
                                          <p:val>
                                            <p:strVal val="0-#ppt_w/2"/>
                                          </p:val>
                                        </p:tav>
                                        <p:tav tm="100000">
                                          <p:val>
                                            <p:strVal val="#ppt_x"/>
                                          </p:val>
                                        </p:tav>
                                      </p:tavLst>
                                    </p:anim>
                                    <p:anim calcmode="lin" valueType="num">
                                      <p:cBhvr additive="base">
                                        <p:cTn id="68" dur="300" fill="hold"/>
                                        <p:tgtEl>
                                          <p:spTgt spid="3">
                                            <p:txEl>
                                              <p:pRg st="12" end="1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5871894" y="1434479"/>
            <a:ext cx="5891389" cy="4808345"/>
          </a:xfrm>
          <a:prstGeom prst="rect">
            <a:avLst/>
          </a:prstGeom>
        </p:spPr>
      </p:pic>
      <p:graphicFrame>
        <p:nvGraphicFramePr>
          <p:cNvPr id="5" name="Diagram 4"/>
          <p:cNvGraphicFramePr/>
          <p:nvPr>
            <p:extLst/>
          </p:nvPr>
        </p:nvGraphicFramePr>
        <p:xfrm>
          <a:off x="7291234" y="2644642"/>
          <a:ext cx="3478549" cy="23880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4" name="Diagram 83"/>
          <p:cNvGraphicFramePr/>
          <p:nvPr>
            <p:extLst/>
          </p:nvPr>
        </p:nvGraphicFramePr>
        <p:xfrm>
          <a:off x="767251" y="1464695"/>
          <a:ext cx="4565665" cy="425004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90" name="Title 89"/>
          <p:cNvSpPr>
            <a:spLocks noGrp="1"/>
          </p:cNvSpPr>
          <p:nvPr>
            <p:ph type="title"/>
          </p:nvPr>
        </p:nvSpPr>
        <p:spPr/>
        <p:txBody>
          <a:bodyPr/>
          <a:lstStyle/>
          <a:p>
            <a:r>
              <a:rPr lang="en-US" dirty="0" smtClean="0"/>
              <a:t>Lastly, here is the P&amp;U “rack flow”</a:t>
            </a:r>
            <a:endParaRPr lang="en-US" dirty="0"/>
          </a:p>
        </p:txBody>
      </p:sp>
    </p:spTree>
    <p:extLst>
      <p:ext uri="{BB962C8B-B14F-4D97-AF65-F5344CB8AC3E}">
        <p14:creationId xmlns:p14="http://schemas.microsoft.com/office/powerpoint/2010/main" val="2578339985"/>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53352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124229" y="1210032"/>
            <a:ext cx="6345282" cy="4908243"/>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4" name="TextBox 53"/>
          <p:cNvSpPr txBox="1"/>
          <p:nvPr/>
        </p:nvSpPr>
        <p:spPr>
          <a:xfrm>
            <a:off x="6419104" y="895633"/>
            <a:ext cx="5744550" cy="5820259"/>
          </a:xfrm>
          <a:prstGeom prst="rect">
            <a:avLst/>
          </a:prstGeom>
          <a:noFill/>
        </p:spPr>
        <p:txBody>
          <a:bodyPr wrap="square" lIns="179259" tIns="143407" rIns="179259" bIns="143407" rtlCol="0">
            <a:spAutoFit/>
          </a:bodyPr>
          <a:lstStyle/>
          <a:p>
            <a:pPr marL="226970" indent="-226970">
              <a:lnSpc>
                <a:spcPct val="90000"/>
              </a:lnSpc>
              <a:spcBef>
                <a:spcPts val="300"/>
              </a:spcBef>
              <a:spcAft>
                <a:spcPts val="300"/>
              </a:spcAft>
              <a:buFont typeface="Arial" panose="020B0604020202020204" pitchFamily="34" charset="0"/>
              <a:buChar char="•"/>
            </a:pPr>
            <a:r>
              <a:rPr lang="en-US" sz="1765" dirty="0">
                <a:latin typeface="Segoe UI Light"/>
              </a:rPr>
              <a:t>Self-service portal (Windows Azure Pack)_ with integrated usage reporting</a:t>
            </a:r>
          </a:p>
          <a:p>
            <a:pPr marL="226970" indent="-226970">
              <a:lnSpc>
                <a:spcPct val="90000"/>
              </a:lnSpc>
              <a:spcBef>
                <a:spcPts val="300"/>
              </a:spcBef>
              <a:spcAft>
                <a:spcPts val="300"/>
              </a:spcAft>
              <a:buFont typeface="Arial" panose="020B0604020202020204" pitchFamily="34" charset="0"/>
              <a:buChar char="•"/>
            </a:pPr>
            <a:endParaRPr lang="en-US" sz="1765" dirty="0">
              <a:latin typeface="Segoe UI Light"/>
            </a:endParaRPr>
          </a:p>
          <a:p>
            <a:pPr marL="226970" indent="-226970">
              <a:lnSpc>
                <a:spcPct val="90000"/>
              </a:lnSpc>
              <a:spcBef>
                <a:spcPts val="300"/>
              </a:spcBef>
              <a:spcAft>
                <a:spcPts val="300"/>
              </a:spcAft>
              <a:buFont typeface="Arial" panose="020B0604020202020204" pitchFamily="34" charset="0"/>
              <a:buChar char="•"/>
            </a:pPr>
            <a:r>
              <a:rPr lang="en-US" sz="1765" dirty="0">
                <a:latin typeface="Segoe UI Light"/>
              </a:rPr>
              <a:t>Pre-deployed stack configured by product team</a:t>
            </a:r>
            <a:r>
              <a:rPr lang="en-US" sz="1765" dirty="0">
                <a:latin typeface="Segoe UI Light"/>
                <a:sym typeface="Wingdings" panose="05000000000000000000" pitchFamily="2" charset="2"/>
              </a:rPr>
              <a:t>.</a:t>
            </a:r>
            <a:endParaRPr lang="en-US" sz="1765" dirty="0">
              <a:latin typeface="Segoe UI Light"/>
            </a:endParaRPr>
          </a:p>
          <a:p>
            <a:pPr marL="684153" lvl="1" indent="-226970">
              <a:lnSpc>
                <a:spcPct val="90000"/>
              </a:lnSpc>
              <a:spcBef>
                <a:spcPts val="300"/>
              </a:spcBef>
              <a:spcAft>
                <a:spcPts val="300"/>
              </a:spcAft>
              <a:buFont typeface="Arial" panose="020B0604020202020204" pitchFamily="34" charset="0"/>
              <a:buChar char="•"/>
            </a:pPr>
            <a:r>
              <a:rPr lang="en-US" sz="1765" dirty="0">
                <a:latin typeface="Segoe UI Light"/>
              </a:rPr>
              <a:t>Arrives fully deployed and integrated</a:t>
            </a:r>
          </a:p>
          <a:p>
            <a:pPr marL="684153" lvl="1" indent="-226970">
              <a:lnSpc>
                <a:spcPct val="90000"/>
              </a:lnSpc>
              <a:spcBef>
                <a:spcPts val="300"/>
              </a:spcBef>
              <a:spcAft>
                <a:spcPts val="300"/>
              </a:spcAft>
              <a:buFont typeface="Arial" panose="020B0604020202020204" pitchFamily="34" charset="0"/>
              <a:buChar char="•"/>
            </a:pPr>
            <a:r>
              <a:rPr lang="en-US" sz="1765" dirty="0">
                <a:latin typeface="Segoe UI Light"/>
              </a:rPr>
              <a:t>Optimal fault tolerant design</a:t>
            </a:r>
            <a:endParaRPr lang="en-US" sz="1765" dirty="0">
              <a:latin typeface="Segoe UI Light"/>
            </a:endParaRPr>
          </a:p>
          <a:p>
            <a:pPr>
              <a:lnSpc>
                <a:spcPct val="90000"/>
              </a:lnSpc>
              <a:spcBef>
                <a:spcPts val="300"/>
              </a:spcBef>
              <a:spcAft>
                <a:spcPts val="300"/>
              </a:spcAft>
            </a:pPr>
            <a:endParaRPr lang="en-US" sz="1765" dirty="0">
              <a:latin typeface="Segoe UI Light"/>
            </a:endParaRPr>
          </a:p>
          <a:p>
            <a:pPr marL="226970" indent="-226970">
              <a:lnSpc>
                <a:spcPct val="90000"/>
              </a:lnSpc>
              <a:spcBef>
                <a:spcPts val="300"/>
              </a:spcBef>
              <a:spcAft>
                <a:spcPts val="300"/>
              </a:spcAft>
              <a:buFont typeface="Arial" panose="020B0604020202020204" pitchFamily="34" charset="0"/>
              <a:buChar char="•"/>
            </a:pPr>
            <a:r>
              <a:rPr lang="en-US" sz="1765" dirty="0">
                <a:latin typeface="Segoe UI Light"/>
              </a:rPr>
              <a:t>Integrated </a:t>
            </a:r>
            <a:r>
              <a:rPr lang="en-US" sz="1765" dirty="0">
                <a:latin typeface="Segoe UI Light"/>
              </a:rPr>
              <a:t>Management </a:t>
            </a:r>
          </a:p>
          <a:p>
            <a:pPr marL="687256" lvl="1" indent="-230144">
              <a:lnSpc>
                <a:spcPct val="90000"/>
              </a:lnSpc>
              <a:spcBef>
                <a:spcPts val="300"/>
              </a:spcBef>
              <a:spcAft>
                <a:spcPts val="300"/>
              </a:spcAft>
              <a:buFont typeface="Arial" panose="020B0604020202020204" pitchFamily="34" charset="0"/>
              <a:buChar char="•"/>
            </a:pPr>
            <a:r>
              <a:rPr lang="en-US" sz="1765" dirty="0">
                <a:latin typeface="Segoe UI Light"/>
              </a:rPr>
              <a:t>Service Administration</a:t>
            </a:r>
          </a:p>
          <a:p>
            <a:pPr marL="687256" lvl="1" indent="-230144">
              <a:lnSpc>
                <a:spcPct val="90000"/>
              </a:lnSpc>
              <a:spcBef>
                <a:spcPts val="300"/>
              </a:spcBef>
              <a:spcAft>
                <a:spcPts val="300"/>
              </a:spcAft>
              <a:buFont typeface="Arial" panose="020B0604020202020204" pitchFamily="34" charset="0"/>
              <a:buChar char="•"/>
            </a:pPr>
            <a:r>
              <a:rPr lang="en-US" sz="1765" dirty="0">
                <a:latin typeface="Segoe UI Light"/>
              </a:rPr>
              <a:t>Patching</a:t>
            </a:r>
            <a:endParaRPr lang="en-US" sz="1765" dirty="0">
              <a:latin typeface="Segoe UI Light"/>
            </a:endParaRPr>
          </a:p>
          <a:p>
            <a:pPr marL="687256" lvl="1" indent="-230144">
              <a:lnSpc>
                <a:spcPct val="90000"/>
              </a:lnSpc>
              <a:spcBef>
                <a:spcPts val="300"/>
              </a:spcBef>
              <a:spcAft>
                <a:spcPts val="300"/>
              </a:spcAft>
              <a:buFont typeface="Arial" panose="020B0604020202020204" pitchFamily="34" charset="0"/>
              <a:buChar char="•"/>
            </a:pPr>
            <a:r>
              <a:rPr lang="en-US" sz="1765" dirty="0">
                <a:latin typeface="Segoe UI Light"/>
              </a:rPr>
              <a:t>Monitoring</a:t>
            </a:r>
          </a:p>
          <a:p>
            <a:pPr marL="687256" lvl="1" indent="-230144">
              <a:lnSpc>
                <a:spcPct val="90000"/>
              </a:lnSpc>
              <a:spcBef>
                <a:spcPts val="300"/>
              </a:spcBef>
              <a:spcAft>
                <a:spcPts val="300"/>
              </a:spcAft>
              <a:buFont typeface="Arial" panose="020B0604020202020204" pitchFamily="34" charset="0"/>
              <a:buChar char="•"/>
            </a:pPr>
            <a:r>
              <a:rPr lang="en-US" sz="1765" dirty="0">
                <a:latin typeface="Segoe UI Light"/>
              </a:rPr>
              <a:t>Backup and DR</a:t>
            </a:r>
          </a:p>
          <a:p>
            <a:pPr marL="687256" lvl="1" indent="-230144">
              <a:lnSpc>
                <a:spcPct val="90000"/>
              </a:lnSpc>
              <a:spcBef>
                <a:spcPts val="300"/>
              </a:spcBef>
              <a:spcAft>
                <a:spcPts val="300"/>
              </a:spcAft>
              <a:buFont typeface="Arial" panose="020B0604020202020204" pitchFamily="34" charset="0"/>
              <a:buChar char="•"/>
            </a:pPr>
            <a:r>
              <a:rPr lang="en-US" sz="1765" dirty="0">
                <a:latin typeface="Segoe UI Light"/>
              </a:rPr>
              <a:t>Automation</a:t>
            </a:r>
          </a:p>
          <a:p>
            <a:pPr marL="226970" indent="-226970">
              <a:lnSpc>
                <a:spcPct val="90000"/>
              </a:lnSpc>
              <a:spcBef>
                <a:spcPts val="300"/>
              </a:spcBef>
              <a:spcAft>
                <a:spcPts val="300"/>
              </a:spcAft>
              <a:buFont typeface="Arial" panose="020B0604020202020204" pitchFamily="34" charset="0"/>
              <a:buChar char="•"/>
            </a:pPr>
            <a:endParaRPr lang="en-US" sz="1765" dirty="0">
              <a:latin typeface="Segoe UI Light"/>
            </a:endParaRPr>
          </a:p>
          <a:p>
            <a:pPr marL="226970" indent="-226970">
              <a:lnSpc>
                <a:spcPct val="90000"/>
              </a:lnSpc>
              <a:spcBef>
                <a:spcPts val="300"/>
              </a:spcBef>
              <a:spcAft>
                <a:spcPts val="300"/>
              </a:spcAft>
              <a:buFont typeface="Arial" panose="020B0604020202020204" pitchFamily="34" charset="0"/>
              <a:buChar char="•"/>
            </a:pPr>
            <a:r>
              <a:rPr lang="en-US" sz="1765" dirty="0">
                <a:latin typeface="Segoe UI Light"/>
              </a:rPr>
              <a:t>One rack: 512 cores, 8 TB RAM, 156 TB Tiered Storage</a:t>
            </a:r>
          </a:p>
          <a:p>
            <a:pPr>
              <a:lnSpc>
                <a:spcPct val="90000"/>
              </a:lnSpc>
              <a:spcBef>
                <a:spcPts val="300"/>
              </a:spcBef>
              <a:spcAft>
                <a:spcPts val="300"/>
              </a:spcAft>
            </a:pPr>
            <a:endParaRPr lang="en-US" sz="1765" dirty="0">
              <a:latin typeface="Segoe UI Light"/>
            </a:endParaRPr>
          </a:p>
          <a:p>
            <a:pPr marL="226970" indent="-226970">
              <a:lnSpc>
                <a:spcPct val="90000"/>
              </a:lnSpc>
              <a:spcBef>
                <a:spcPts val="300"/>
              </a:spcBef>
              <a:spcAft>
                <a:spcPts val="300"/>
              </a:spcAft>
              <a:buFont typeface="Arial" panose="020B0604020202020204" pitchFamily="34" charset="0"/>
              <a:buChar char="•"/>
            </a:pPr>
            <a:r>
              <a:rPr lang="en-US" sz="1765" dirty="0">
                <a:latin typeface="Segoe UI Light"/>
              </a:rPr>
              <a:t>Optimized </a:t>
            </a:r>
            <a:r>
              <a:rPr lang="en-US" sz="1765" dirty="0">
                <a:latin typeface="Segoe UI Light"/>
              </a:rPr>
              <a:t>deployment and operations for Microsoft and other standard workloads</a:t>
            </a:r>
          </a:p>
        </p:txBody>
      </p:sp>
      <p:sp>
        <p:nvSpPr>
          <p:cNvPr id="2" name="Text Placeholder 1"/>
          <p:cNvSpPr>
            <a:spLocks noGrp="1"/>
          </p:cNvSpPr>
          <p:nvPr>
            <p:ph type="body" sz="quarter" idx="4294967295"/>
          </p:nvPr>
        </p:nvSpPr>
        <p:spPr>
          <a:xfrm>
            <a:off x="493345" y="142110"/>
            <a:ext cx="10757098" cy="832764"/>
          </a:xfrm>
        </p:spPr>
        <p:txBody>
          <a:bodyPr/>
          <a:lstStyle/>
          <a:p>
            <a:pPr marL="0" indent="0">
              <a:buNone/>
            </a:pPr>
            <a:r>
              <a:rPr lang="en-US" sz="4705" dirty="0"/>
              <a:t>Cloud Platform System - Capabilities</a:t>
            </a:r>
            <a:endParaRPr lang="en-US" sz="4705" dirty="0"/>
          </a:p>
        </p:txBody>
      </p:sp>
      <p:pic>
        <p:nvPicPr>
          <p:cNvPr id="6" name="Picture 5"/>
          <p:cNvPicPr>
            <a:picLocks noChangeAspect="1"/>
          </p:cNvPicPr>
          <p:nvPr/>
        </p:nvPicPr>
        <p:blipFill>
          <a:blip r:embed="rId3"/>
          <a:stretch>
            <a:fillRect/>
          </a:stretch>
        </p:blipFill>
        <p:spPr>
          <a:xfrm>
            <a:off x="159096" y="1210033"/>
            <a:ext cx="6260008" cy="4765328"/>
          </a:xfrm>
          <a:prstGeom prst="rect">
            <a:avLst/>
          </a:prstGeom>
        </p:spPr>
      </p:pic>
    </p:spTree>
    <p:extLst>
      <p:ext uri="{BB962C8B-B14F-4D97-AF65-F5344CB8AC3E}">
        <p14:creationId xmlns:p14="http://schemas.microsoft.com/office/powerpoint/2010/main" val="100452018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1"/>
          <p:cNvSpPr>
            <a:spLocks noGrp="1"/>
          </p:cNvSpPr>
          <p:nvPr>
            <p:ph type="body" sz="quarter" idx="10"/>
          </p:nvPr>
        </p:nvSpPr>
        <p:spPr>
          <a:xfrm>
            <a:off x="5634274" y="981753"/>
            <a:ext cx="6500673" cy="5913285"/>
          </a:xfrm>
        </p:spPr>
        <p:txBody>
          <a:bodyPr/>
          <a:lstStyle/>
          <a:p>
            <a:r>
              <a:rPr lang="en-US" sz="2353" dirty="0">
                <a:solidFill>
                  <a:schemeClr val="tx1">
                    <a:lumMod val="95000"/>
                  </a:schemeClr>
                </a:solidFill>
              </a:rPr>
              <a:t>Networking</a:t>
            </a:r>
          </a:p>
          <a:p>
            <a:pPr lvl="1"/>
            <a:r>
              <a:rPr lang="en-US" sz="1568" dirty="0">
                <a:solidFill>
                  <a:schemeClr val="tx1">
                    <a:lumMod val="95000"/>
                  </a:schemeClr>
                </a:solidFill>
                <a:latin typeface="+mj-lt"/>
              </a:rPr>
              <a:t>5</a:t>
            </a:r>
            <a:r>
              <a:rPr lang="en-US" sz="1568" dirty="0">
                <a:solidFill>
                  <a:schemeClr val="tx1">
                    <a:lumMod val="95000"/>
                  </a:schemeClr>
                </a:solidFill>
                <a:latin typeface="+mj-lt"/>
              </a:rPr>
              <a:t> x Force </a:t>
            </a:r>
            <a:r>
              <a:rPr lang="en-US" sz="1568" dirty="0">
                <a:solidFill>
                  <a:schemeClr val="tx1">
                    <a:lumMod val="95000"/>
                  </a:schemeClr>
                </a:solidFill>
                <a:latin typeface="+mj-lt"/>
              </a:rPr>
              <a:t>10 – </a:t>
            </a:r>
            <a:r>
              <a:rPr lang="en-US" sz="1568" dirty="0">
                <a:solidFill>
                  <a:schemeClr val="tx1">
                    <a:lumMod val="95000"/>
                  </a:schemeClr>
                </a:solidFill>
                <a:latin typeface="+mj-lt"/>
              </a:rPr>
              <a:t>S4810P</a:t>
            </a:r>
          </a:p>
          <a:p>
            <a:pPr lvl="1"/>
            <a:r>
              <a:rPr lang="en-US" sz="1568" dirty="0">
                <a:solidFill>
                  <a:schemeClr val="tx1">
                    <a:lumMod val="95000"/>
                  </a:schemeClr>
                </a:solidFill>
                <a:latin typeface="+mj-lt"/>
              </a:rPr>
              <a:t>1 x Force 10 – S55</a:t>
            </a:r>
          </a:p>
          <a:p>
            <a:endParaRPr lang="en-US" sz="1078" dirty="0">
              <a:solidFill>
                <a:schemeClr val="tx1">
                  <a:lumMod val="95000"/>
                </a:schemeClr>
              </a:solidFill>
            </a:endParaRPr>
          </a:p>
          <a:p>
            <a:r>
              <a:rPr lang="en-US" sz="2353" dirty="0">
                <a:solidFill>
                  <a:schemeClr val="tx1">
                    <a:lumMod val="95000"/>
                  </a:schemeClr>
                </a:solidFill>
              </a:rPr>
              <a:t>Compute </a:t>
            </a:r>
            <a:r>
              <a:rPr lang="en-US" sz="2353" dirty="0">
                <a:solidFill>
                  <a:schemeClr val="tx1">
                    <a:lumMod val="95000"/>
                  </a:schemeClr>
                </a:solidFill>
              </a:rPr>
              <a:t>Scale </a:t>
            </a:r>
            <a:r>
              <a:rPr lang="en-US" sz="2353" dirty="0">
                <a:solidFill>
                  <a:schemeClr val="tx1">
                    <a:lumMod val="95000"/>
                  </a:schemeClr>
                </a:solidFill>
              </a:rPr>
              <a:t>Unit (32 x Hyper-V hosts)</a:t>
            </a:r>
            <a:endParaRPr lang="en-US" sz="2353" dirty="0">
              <a:solidFill>
                <a:schemeClr val="tx1">
                  <a:lumMod val="95000"/>
                </a:schemeClr>
              </a:solidFill>
            </a:endParaRPr>
          </a:p>
          <a:p>
            <a:pPr lvl="1"/>
            <a:r>
              <a:rPr lang="en-US" sz="1568" dirty="0">
                <a:solidFill>
                  <a:schemeClr val="tx1">
                    <a:lumMod val="95000"/>
                  </a:schemeClr>
                </a:solidFill>
                <a:latin typeface="+mj-lt"/>
              </a:rPr>
              <a:t>Dell PowerEdge C6220ii </a:t>
            </a:r>
            <a:r>
              <a:rPr lang="en-US" sz="1568" dirty="0">
                <a:solidFill>
                  <a:schemeClr val="tx1">
                    <a:lumMod val="95000"/>
                  </a:schemeClr>
                </a:solidFill>
                <a:latin typeface="+mj-lt"/>
              </a:rPr>
              <a:t>– 4 </a:t>
            </a:r>
            <a:r>
              <a:rPr lang="en-US" sz="1568" dirty="0">
                <a:solidFill>
                  <a:schemeClr val="tx1">
                    <a:lumMod val="95000"/>
                  </a:schemeClr>
                </a:solidFill>
                <a:latin typeface="+mj-lt"/>
              </a:rPr>
              <a:t>Nodes per 2U</a:t>
            </a:r>
          </a:p>
          <a:p>
            <a:pPr lvl="2"/>
            <a:r>
              <a:rPr lang="en-US" sz="1568" dirty="0">
                <a:solidFill>
                  <a:schemeClr val="tx1">
                    <a:lumMod val="95000"/>
                  </a:schemeClr>
                </a:solidFill>
                <a:latin typeface="+mj-lt"/>
              </a:rPr>
              <a:t>Dual socket </a:t>
            </a:r>
            <a:r>
              <a:rPr lang="en-US" sz="1568" dirty="0">
                <a:solidFill>
                  <a:schemeClr val="tx1">
                    <a:lumMod val="95000"/>
                  </a:schemeClr>
                </a:solidFill>
                <a:latin typeface="+mj-lt"/>
              </a:rPr>
              <a:t>Intel </a:t>
            </a:r>
            <a:r>
              <a:rPr lang="en-US" sz="1568" dirty="0" err="1">
                <a:solidFill>
                  <a:schemeClr val="tx1">
                    <a:lumMod val="95000"/>
                  </a:schemeClr>
                </a:solidFill>
                <a:latin typeface="+mj-lt"/>
              </a:rPr>
              <a:t>IvyBridge</a:t>
            </a:r>
            <a:r>
              <a:rPr lang="en-US" sz="1568" dirty="0">
                <a:solidFill>
                  <a:schemeClr val="tx1">
                    <a:lumMod val="95000"/>
                  </a:schemeClr>
                </a:solidFill>
                <a:latin typeface="+mj-lt"/>
              </a:rPr>
              <a:t> </a:t>
            </a:r>
            <a:r>
              <a:rPr lang="en-US" sz="1568" dirty="0">
                <a:solidFill>
                  <a:schemeClr val="tx1">
                    <a:lumMod val="95000"/>
                  </a:schemeClr>
                </a:solidFill>
                <a:latin typeface="+mj-lt"/>
              </a:rPr>
              <a:t>(E5-2650v2 @ 2.6GHz)</a:t>
            </a:r>
          </a:p>
          <a:p>
            <a:pPr lvl="2"/>
            <a:r>
              <a:rPr lang="en-US" sz="1568" dirty="0">
                <a:solidFill>
                  <a:schemeClr val="tx1">
                    <a:lumMod val="95000"/>
                  </a:schemeClr>
                </a:solidFill>
                <a:latin typeface="+mj-lt"/>
              </a:rPr>
              <a:t>256 GB memory</a:t>
            </a:r>
          </a:p>
          <a:p>
            <a:pPr lvl="2"/>
            <a:r>
              <a:rPr lang="en-US" sz="1568" dirty="0">
                <a:solidFill>
                  <a:schemeClr val="tx1">
                    <a:lumMod val="95000"/>
                  </a:schemeClr>
                </a:solidFill>
                <a:latin typeface="+mj-lt"/>
              </a:rPr>
              <a:t>2</a:t>
            </a:r>
            <a:r>
              <a:rPr lang="en-US" sz="1568" dirty="0">
                <a:solidFill>
                  <a:schemeClr val="tx1">
                    <a:lumMod val="95000"/>
                  </a:schemeClr>
                </a:solidFill>
                <a:latin typeface="+mj-lt"/>
              </a:rPr>
              <a:t> x 10 </a:t>
            </a:r>
            <a:r>
              <a:rPr lang="en-US" sz="1568" dirty="0" err="1">
                <a:solidFill>
                  <a:schemeClr val="tx1">
                    <a:lumMod val="95000"/>
                  </a:schemeClr>
                </a:solidFill>
                <a:latin typeface="+mj-lt"/>
              </a:rPr>
              <a:t>GbE</a:t>
            </a:r>
            <a:r>
              <a:rPr lang="en-US" sz="1568" dirty="0">
                <a:solidFill>
                  <a:schemeClr val="tx1">
                    <a:lumMod val="95000"/>
                  </a:schemeClr>
                </a:solidFill>
                <a:latin typeface="+mj-lt"/>
              </a:rPr>
              <a:t> </a:t>
            </a:r>
            <a:r>
              <a:rPr lang="en-US" sz="1568" dirty="0" err="1">
                <a:solidFill>
                  <a:schemeClr val="tx1">
                    <a:lumMod val="95000"/>
                  </a:schemeClr>
                </a:solidFill>
                <a:latin typeface="+mj-lt"/>
              </a:rPr>
              <a:t>Mellanox</a:t>
            </a:r>
            <a:r>
              <a:rPr lang="en-US" sz="1568" dirty="0">
                <a:solidFill>
                  <a:schemeClr val="tx1">
                    <a:lumMod val="95000"/>
                  </a:schemeClr>
                </a:solidFill>
                <a:latin typeface="+mj-lt"/>
              </a:rPr>
              <a:t> </a:t>
            </a:r>
            <a:r>
              <a:rPr lang="en-US" sz="1568" dirty="0">
                <a:solidFill>
                  <a:schemeClr val="tx1">
                    <a:lumMod val="95000"/>
                  </a:schemeClr>
                </a:solidFill>
                <a:latin typeface="+mj-lt"/>
              </a:rPr>
              <a:t>NIC’s (LBFO Team, NVGRE offload)</a:t>
            </a:r>
            <a:endParaRPr lang="en-US" sz="1568" dirty="0">
              <a:solidFill>
                <a:schemeClr val="tx1">
                  <a:lumMod val="95000"/>
                </a:schemeClr>
              </a:solidFill>
              <a:latin typeface="+mj-lt"/>
            </a:endParaRPr>
          </a:p>
          <a:p>
            <a:pPr lvl="2"/>
            <a:r>
              <a:rPr lang="en-US" sz="1568" dirty="0">
                <a:solidFill>
                  <a:schemeClr val="tx1">
                    <a:lumMod val="95000"/>
                  </a:schemeClr>
                </a:solidFill>
                <a:latin typeface="+mj-lt"/>
              </a:rPr>
              <a:t>2 x 10 </a:t>
            </a:r>
            <a:r>
              <a:rPr lang="en-US" sz="1568" dirty="0" err="1">
                <a:solidFill>
                  <a:schemeClr val="tx1">
                    <a:lumMod val="95000"/>
                  </a:schemeClr>
                </a:solidFill>
                <a:latin typeface="+mj-lt"/>
              </a:rPr>
              <a:t>GbE</a:t>
            </a:r>
            <a:r>
              <a:rPr lang="en-US" sz="1568" dirty="0">
                <a:solidFill>
                  <a:schemeClr val="tx1">
                    <a:lumMod val="95000"/>
                  </a:schemeClr>
                </a:solidFill>
                <a:latin typeface="+mj-lt"/>
              </a:rPr>
              <a:t> </a:t>
            </a:r>
            <a:r>
              <a:rPr lang="en-US" sz="1568" dirty="0" err="1">
                <a:solidFill>
                  <a:schemeClr val="tx1">
                    <a:lumMod val="95000"/>
                  </a:schemeClr>
                </a:solidFill>
                <a:latin typeface="+mj-lt"/>
              </a:rPr>
              <a:t>Chelsio</a:t>
            </a:r>
            <a:r>
              <a:rPr lang="en-US" sz="1568" dirty="0">
                <a:solidFill>
                  <a:schemeClr val="tx1">
                    <a:lumMod val="95000"/>
                  </a:schemeClr>
                </a:solidFill>
                <a:latin typeface="+mj-lt"/>
              </a:rPr>
              <a:t> (</a:t>
            </a:r>
            <a:r>
              <a:rPr lang="en-US" sz="1568" dirty="0" err="1">
                <a:solidFill>
                  <a:schemeClr val="tx1">
                    <a:lumMod val="95000"/>
                  </a:schemeClr>
                </a:solidFill>
                <a:latin typeface="+mj-lt"/>
              </a:rPr>
              <a:t>iWARP</a:t>
            </a:r>
            <a:r>
              <a:rPr lang="en-US" sz="1568" dirty="0">
                <a:solidFill>
                  <a:schemeClr val="tx1">
                    <a:lumMod val="95000"/>
                  </a:schemeClr>
                </a:solidFill>
                <a:latin typeface="+mj-lt"/>
              </a:rPr>
              <a:t>/RDMA) </a:t>
            </a:r>
          </a:p>
          <a:p>
            <a:pPr lvl="2"/>
            <a:r>
              <a:rPr lang="en-US" sz="1568" dirty="0">
                <a:solidFill>
                  <a:schemeClr val="tx1">
                    <a:lumMod val="95000"/>
                  </a:schemeClr>
                </a:solidFill>
                <a:latin typeface="+mj-lt"/>
              </a:rPr>
              <a:t>1 </a:t>
            </a:r>
            <a:r>
              <a:rPr lang="en-US" sz="1568" dirty="0">
                <a:solidFill>
                  <a:schemeClr val="tx1">
                    <a:lumMod val="95000"/>
                  </a:schemeClr>
                </a:solidFill>
                <a:latin typeface="+mj-lt"/>
              </a:rPr>
              <a:t>local SSD </a:t>
            </a:r>
            <a:r>
              <a:rPr lang="en-US" sz="1568" dirty="0">
                <a:solidFill>
                  <a:schemeClr val="tx1">
                    <a:lumMod val="95000"/>
                  </a:schemeClr>
                </a:solidFill>
                <a:latin typeface="+mj-lt"/>
              </a:rPr>
              <a:t> 200 GB(boot/paging</a:t>
            </a:r>
            <a:r>
              <a:rPr lang="en-US" sz="1568" dirty="0">
                <a:solidFill>
                  <a:schemeClr val="tx1">
                    <a:lumMod val="95000"/>
                  </a:schemeClr>
                </a:solidFill>
                <a:latin typeface="+mj-lt"/>
              </a:rPr>
              <a:t>)</a:t>
            </a:r>
          </a:p>
          <a:p>
            <a:pPr lvl="2"/>
            <a:endParaRPr lang="en-US" sz="882" dirty="0">
              <a:solidFill>
                <a:schemeClr val="tx1">
                  <a:lumMod val="95000"/>
                </a:schemeClr>
              </a:solidFill>
              <a:latin typeface="+mj-lt"/>
            </a:endParaRPr>
          </a:p>
          <a:p>
            <a:r>
              <a:rPr lang="en-US" sz="2353" dirty="0">
                <a:solidFill>
                  <a:schemeClr val="tx1">
                    <a:lumMod val="95000"/>
                  </a:schemeClr>
                </a:solidFill>
              </a:rPr>
              <a:t>Storage Scale </a:t>
            </a:r>
            <a:r>
              <a:rPr lang="en-US" sz="2353" dirty="0">
                <a:solidFill>
                  <a:schemeClr val="tx1">
                    <a:lumMod val="95000"/>
                  </a:schemeClr>
                </a:solidFill>
              </a:rPr>
              <a:t>Unit (4 x File servers, 4  x JBODS)</a:t>
            </a:r>
            <a:endParaRPr lang="en-US" sz="2353" dirty="0">
              <a:solidFill>
                <a:schemeClr val="tx1">
                  <a:lumMod val="95000"/>
                </a:schemeClr>
              </a:solidFill>
            </a:endParaRPr>
          </a:p>
          <a:p>
            <a:pPr lvl="1"/>
            <a:r>
              <a:rPr lang="en-US" sz="1568" dirty="0">
                <a:solidFill>
                  <a:schemeClr val="tx1">
                    <a:lumMod val="95000"/>
                  </a:schemeClr>
                </a:solidFill>
                <a:latin typeface="+mj-lt"/>
              </a:rPr>
              <a:t>Dell PowerEdge </a:t>
            </a:r>
            <a:r>
              <a:rPr lang="en-US" sz="1568" dirty="0">
                <a:solidFill>
                  <a:schemeClr val="tx1">
                    <a:lumMod val="95000"/>
                  </a:schemeClr>
                </a:solidFill>
                <a:latin typeface="+mj-lt"/>
              </a:rPr>
              <a:t>R620v2 </a:t>
            </a:r>
            <a:r>
              <a:rPr lang="en-US" sz="1568" dirty="0">
                <a:solidFill>
                  <a:schemeClr val="tx1">
                    <a:lumMod val="95000"/>
                  </a:schemeClr>
                </a:solidFill>
                <a:latin typeface="+mj-lt"/>
              </a:rPr>
              <a:t>Servers (4 Server for Scale Out File Server</a:t>
            </a:r>
          </a:p>
          <a:p>
            <a:pPr lvl="2"/>
            <a:r>
              <a:rPr lang="en-US" sz="1568" dirty="0">
                <a:solidFill>
                  <a:schemeClr val="tx1">
                    <a:lumMod val="95000"/>
                  </a:schemeClr>
                </a:solidFill>
                <a:latin typeface="+mj-lt"/>
              </a:rPr>
              <a:t>Dual socket Intel </a:t>
            </a:r>
            <a:r>
              <a:rPr lang="en-US" sz="1568" dirty="0" err="1">
                <a:solidFill>
                  <a:schemeClr val="tx1">
                    <a:lumMod val="95000"/>
                  </a:schemeClr>
                </a:solidFill>
                <a:latin typeface="+mj-lt"/>
              </a:rPr>
              <a:t>IvyBridge</a:t>
            </a:r>
            <a:r>
              <a:rPr lang="en-US" sz="1568" dirty="0">
                <a:solidFill>
                  <a:schemeClr val="tx1">
                    <a:lumMod val="95000"/>
                  </a:schemeClr>
                </a:solidFill>
                <a:latin typeface="+mj-lt"/>
              </a:rPr>
              <a:t> (E5-2650v2 @ 2.6GHz)</a:t>
            </a:r>
          </a:p>
          <a:p>
            <a:pPr lvl="2"/>
            <a:r>
              <a:rPr lang="en-US" sz="1568" dirty="0">
                <a:solidFill>
                  <a:schemeClr val="tx1">
                    <a:lumMod val="95000"/>
                  </a:schemeClr>
                </a:solidFill>
                <a:latin typeface="+mj-lt"/>
              </a:rPr>
              <a:t>2 x LSI 9207-8E SAS Controllers (shared storage</a:t>
            </a:r>
            <a:r>
              <a:rPr lang="en-US" sz="1568" dirty="0">
                <a:solidFill>
                  <a:schemeClr val="tx1">
                    <a:lumMod val="95000"/>
                  </a:schemeClr>
                </a:solidFill>
                <a:latin typeface="+mj-lt"/>
              </a:rPr>
              <a:t>)</a:t>
            </a:r>
          </a:p>
          <a:p>
            <a:pPr lvl="2"/>
            <a:r>
              <a:rPr lang="en-US" sz="1568" dirty="0">
                <a:solidFill>
                  <a:schemeClr val="tx1">
                    <a:lumMod val="95000"/>
                  </a:schemeClr>
                </a:solidFill>
                <a:latin typeface="+mj-lt"/>
              </a:rPr>
              <a:t>2 x 10 </a:t>
            </a:r>
            <a:r>
              <a:rPr lang="en-US" sz="1568" dirty="0" err="1">
                <a:solidFill>
                  <a:schemeClr val="tx1">
                    <a:lumMod val="95000"/>
                  </a:schemeClr>
                </a:solidFill>
                <a:latin typeface="+mj-lt"/>
              </a:rPr>
              <a:t>GbE</a:t>
            </a:r>
            <a:r>
              <a:rPr lang="en-US" sz="1568" dirty="0">
                <a:solidFill>
                  <a:schemeClr val="tx1">
                    <a:lumMod val="95000"/>
                  </a:schemeClr>
                </a:solidFill>
                <a:latin typeface="+mj-lt"/>
              </a:rPr>
              <a:t> </a:t>
            </a:r>
            <a:r>
              <a:rPr lang="en-US" sz="1568" dirty="0" err="1">
                <a:solidFill>
                  <a:schemeClr val="tx1">
                    <a:lumMod val="95000"/>
                  </a:schemeClr>
                </a:solidFill>
                <a:latin typeface="+mj-lt"/>
              </a:rPr>
              <a:t>Chelsio</a:t>
            </a:r>
            <a:r>
              <a:rPr lang="en-US" sz="1568" dirty="0">
                <a:solidFill>
                  <a:schemeClr val="tx1">
                    <a:lumMod val="95000"/>
                  </a:schemeClr>
                </a:solidFill>
                <a:latin typeface="+mj-lt"/>
              </a:rPr>
              <a:t> </a:t>
            </a:r>
            <a:r>
              <a:rPr lang="en-US" sz="1568" dirty="0">
                <a:solidFill>
                  <a:schemeClr val="tx1">
                    <a:lumMod val="95000"/>
                  </a:schemeClr>
                </a:solidFill>
                <a:latin typeface="+mj-lt"/>
              </a:rPr>
              <a:t>T520 (</a:t>
            </a:r>
            <a:r>
              <a:rPr lang="en-US" sz="1568" dirty="0" err="1">
                <a:solidFill>
                  <a:schemeClr val="tx1">
                    <a:lumMod val="95000"/>
                  </a:schemeClr>
                </a:solidFill>
                <a:latin typeface="+mj-lt"/>
              </a:rPr>
              <a:t>iWARP</a:t>
            </a:r>
            <a:r>
              <a:rPr lang="en-US" sz="1568" dirty="0">
                <a:solidFill>
                  <a:schemeClr val="tx1">
                    <a:lumMod val="95000"/>
                  </a:schemeClr>
                </a:solidFill>
                <a:latin typeface="+mj-lt"/>
              </a:rPr>
              <a:t>/RDMA</a:t>
            </a:r>
            <a:r>
              <a:rPr lang="en-US" sz="1568" dirty="0">
                <a:solidFill>
                  <a:schemeClr val="tx1">
                    <a:lumMod val="95000"/>
                  </a:schemeClr>
                </a:solidFill>
                <a:latin typeface="+mj-lt"/>
              </a:rPr>
              <a:t>) </a:t>
            </a:r>
            <a:endParaRPr lang="en-US" sz="1568" dirty="0">
              <a:solidFill>
                <a:schemeClr val="tx1">
                  <a:lumMod val="95000"/>
                </a:schemeClr>
              </a:solidFill>
              <a:latin typeface="+mj-lt"/>
            </a:endParaRPr>
          </a:p>
          <a:p>
            <a:pPr lvl="1"/>
            <a:r>
              <a:rPr lang="en-US" sz="1568" dirty="0" err="1">
                <a:solidFill>
                  <a:schemeClr val="tx1">
                    <a:lumMod val="95000"/>
                  </a:schemeClr>
                </a:solidFill>
                <a:latin typeface="+mj-lt"/>
              </a:rPr>
              <a:t>PowerVault</a:t>
            </a:r>
            <a:r>
              <a:rPr lang="en-US" sz="1568" dirty="0">
                <a:solidFill>
                  <a:schemeClr val="tx1">
                    <a:lumMod val="95000"/>
                  </a:schemeClr>
                </a:solidFill>
                <a:latin typeface="+mj-lt"/>
              </a:rPr>
              <a:t> </a:t>
            </a:r>
            <a:r>
              <a:rPr lang="en-US" sz="1568" dirty="0">
                <a:solidFill>
                  <a:schemeClr val="tx1">
                    <a:lumMod val="95000"/>
                  </a:schemeClr>
                </a:solidFill>
                <a:latin typeface="+mj-lt"/>
              </a:rPr>
              <a:t>MD3060e </a:t>
            </a:r>
            <a:r>
              <a:rPr lang="en-US" sz="1568" dirty="0">
                <a:solidFill>
                  <a:schemeClr val="tx1">
                    <a:lumMod val="95000"/>
                  </a:schemeClr>
                </a:solidFill>
                <a:latin typeface="+mj-lt"/>
              </a:rPr>
              <a:t>JBODs (48 HDD, 12 SSD)</a:t>
            </a:r>
            <a:endParaRPr lang="en-US" sz="1568" dirty="0">
              <a:solidFill>
                <a:schemeClr val="tx1">
                  <a:lumMod val="95000"/>
                </a:schemeClr>
              </a:solidFill>
              <a:latin typeface="+mj-lt"/>
            </a:endParaRPr>
          </a:p>
          <a:p>
            <a:pPr lvl="1"/>
            <a:r>
              <a:rPr lang="en-US" sz="1568" dirty="0">
                <a:solidFill>
                  <a:schemeClr val="tx1">
                    <a:lumMod val="95000"/>
                  </a:schemeClr>
                </a:solidFill>
                <a:latin typeface="+mj-lt"/>
              </a:rPr>
              <a:t>4 TB HDDs and 800 GB </a:t>
            </a:r>
            <a:r>
              <a:rPr lang="en-US" sz="1568" dirty="0">
                <a:solidFill>
                  <a:schemeClr val="tx1">
                    <a:lumMod val="95000"/>
                  </a:schemeClr>
                </a:solidFill>
                <a:latin typeface="+mj-lt"/>
              </a:rPr>
              <a:t>SSDs</a:t>
            </a:r>
          </a:p>
          <a:p>
            <a:pPr marL="336145" lvl="1" indent="0">
              <a:buNone/>
            </a:pPr>
            <a:endParaRPr lang="en-US" sz="1372" dirty="0">
              <a:solidFill>
                <a:schemeClr val="tx1">
                  <a:lumMod val="95000"/>
                </a:schemeClr>
              </a:solidFill>
              <a:latin typeface="+mj-lt"/>
            </a:endParaRPr>
          </a:p>
        </p:txBody>
      </p:sp>
      <p:sp>
        <p:nvSpPr>
          <p:cNvPr id="3" name="Title 2"/>
          <p:cNvSpPr>
            <a:spLocks noGrp="1"/>
          </p:cNvSpPr>
          <p:nvPr>
            <p:ph type="title"/>
          </p:nvPr>
        </p:nvSpPr>
        <p:spPr>
          <a:xfrm>
            <a:off x="269241" y="142110"/>
            <a:ext cx="11655840" cy="899537"/>
          </a:xfrm>
        </p:spPr>
        <p:txBody>
          <a:bodyPr/>
          <a:lstStyle/>
          <a:p>
            <a:r>
              <a:rPr lang="en-US" dirty="0" smtClean="0">
                <a:solidFill>
                  <a:schemeClr val="tx1">
                    <a:lumMod val="95000"/>
                  </a:schemeClr>
                </a:solidFill>
              </a:rPr>
              <a:t>CPS - Integrated solution for HW and SW</a:t>
            </a:r>
            <a:endParaRPr lang="en-US" dirty="0">
              <a:solidFill>
                <a:schemeClr val="tx1">
                  <a:lumMod val="95000"/>
                </a:schemeClr>
              </a:solidFill>
            </a:endParaRPr>
          </a:p>
        </p:txBody>
      </p:sp>
      <p:sp>
        <p:nvSpPr>
          <p:cNvPr id="22" name="Rectangle 21"/>
          <p:cNvSpPr/>
          <p:nvPr/>
        </p:nvSpPr>
        <p:spPr bwMode="auto">
          <a:xfrm>
            <a:off x="269241" y="1108491"/>
            <a:ext cx="3353579" cy="5006243"/>
          </a:xfrm>
          <a:prstGeom prst="rect">
            <a:avLst/>
          </a:prstGeom>
          <a:solidFill>
            <a:schemeClr val="accent6">
              <a:lumMod val="75000"/>
            </a:scheme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89642" rIns="89642" bIns="45720" numCol="1" rtlCol="0" anchor="t" anchorCtr="0" compatLnSpc="1">
            <a:prstTxWarp prst="textNoShape">
              <a:avLst/>
            </a:prstTxWarp>
          </a:bodyPr>
          <a:lstStyle/>
          <a:p>
            <a:pPr defTabSz="914102" fontAlgn="base">
              <a:spcBef>
                <a:spcPct val="0"/>
              </a:spcBef>
              <a:spcAft>
                <a:spcPct val="0"/>
              </a:spcAft>
            </a:pPr>
            <a:r>
              <a:rPr lang="en-US" sz="2745" dirty="0">
                <a:gradFill>
                  <a:gsLst>
                    <a:gs pos="0">
                      <a:srgbClr val="FFFFFF"/>
                    </a:gs>
                    <a:gs pos="100000">
                      <a:srgbClr val="FFFFFF"/>
                    </a:gs>
                  </a:gsLst>
                  <a:lin ang="5400000" scaled="0"/>
                </a:gradFill>
                <a:latin typeface="Segoe UI Light"/>
              </a:rPr>
              <a:t>One Rack</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512 Cores</a:t>
            </a: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
            </a:r>
            <a:br>
              <a:rPr lang="en-US" sz="1568" dirty="0">
                <a:gradFill>
                  <a:gsLst>
                    <a:gs pos="0">
                      <a:srgbClr val="FFFFFF"/>
                    </a:gs>
                    <a:gs pos="100000">
                      <a:srgbClr val="FFFFFF"/>
                    </a:gs>
                  </a:gsLst>
                  <a:lin ang="5400000" scaled="0"/>
                </a:gradFill>
                <a:latin typeface="Segoe UI Light"/>
              </a:rPr>
            </a:br>
            <a:r>
              <a:rPr lang="en-US" sz="1568" dirty="0">
                <a:gradFill>
                  <a:gsLst>
                    <a:gs pos="0">
                      <a:srgbClr val="FFFFFF"/>
                    </a:gs>
                    <a:gs pos="100000">
                      <a:srgbClr val="FFFFFF"/>
                    </a:gs>
                  </a:gsLst>
                  <a:lin ang="5400000" scaled="0"/>
                </a:gradFill>
                <a:latin typeface="Segoe UI Light"/>
              </a:rPr>
              <a:t>8TB RAM</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282 TB usable storage</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1360 Gb/s internal connectivity</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560 Gb/s inter-rack connectivity</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60 Gb/s external   </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2322 </a:t>
            </a:r>
            <a:r>
              <a:rPr lang="en-US" sz="1568" dirty="0" err="1">
                <a:gradFill>
                  <a:gsLst>
                    <a:gs pos="0">
                      <a:srgbClr val="FFFFFF"/>
                    </a:gs>
                    <a:gs pos="100000">
                      <a:srgbClr val="FFFFFF"/>
                    </a:gs>
                  </a:gsLst>
                  <a:lin ang="5400000" scaled="0"/>
                </a:gradFill>
                <a:latin typeface="Segoe UI Light"/>
              </a:rPr>
              <a:t>Lbs</a:t>
            </a: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42U</a:t>
            </a:r>
          </a:p>
          <a:p>
            <a:pPr defTabSz="914102" fontAlgn="base">
              <a:spcBef>
                <a:spcPct val="0"/>
              </a:spcBef>
              <a:spcAft>
                <a:spcPct val="0"/>
              </a:spcAft>
            </a:pPr>
            <a:endParaRPr lang="en-US" sz="1568" dirty="0">
              <a:gradFill>
                <a:gsLst>
                  <a:gs pos="0">
                    <a:srgbClr val="FFFFFF"/>
                  </a:gs>
                  <a:gs pos="100000">
                    <a:srgbClr val="FFFFFF"/>
                  </a:gs>
                </a:gsLst>
                <a:lin ang="5400000" scaled="0"/>
              </a:gradFill>
              <a:latin typeface="Segoe UI Light"/>
            </a:endParaRPr>
          </a:p>
          <a:p>
            <a:pPr defTabSz="914102" fontAlgn="base">
              <a:spcBef>
                <a:spcPct val="0"/>
              </a:spcBef>
              <a:spcAft>
                <a:spcPct val="0"/>
              </a:spcAft>
            </a:pPr>
            <a:r>
              <a:rPr lang="en-US" sz="1568" dirty="0">
                <a:gradFill>
                  <a:gsLst>
                    <a:gs pos="0">
                      <a:srgbClr val="FFFFFF"/>
                    </a:gs>
                    <a:gs pos="100000">
                      <a:srgbClr val="FFFFFF"/>
                    </a:gs>
                  </a:gsLst>
                  <a:lin ang="5400000" scaled="0"/>
                </a:gradFill>
                <a:latin typeface="Segoe UI Light"/>
              </a:rPr>
              <a:t>16.6 KW Maximum</a:t>
            </a:r>
          </a:p>
          <a:p>
            <a:pPr defTabSz="914102" fontAlgn="base">
              <a:spcBef>
                <a:spcPct val="0"/>
              </a:spcBef>
              <a:spcAft>
                <a:spcPct val="0"/>
              </a:spcAft>
            </a:pPr>
            <a:endParaRPr lang="en-US" sz="1372" dirty="0">
              <a:gradFill>
                <a:gsLst>
                  <a:gs pos="0">
                    <a:srgbClr val="FFFFFF"/>
                  </a:gs>
                  <a:gs pos="100000">
                    <a:srgbClr val="FFFFFF"/>
                  </a:gs>
                </a:gsLst>
                <a:lin ang="5400000" scaled="0"/>
              </a:gradFill>
              <a:latin typeface="Segoe UI Light"/>
            </a:endParaRPr>
          </a:p>
        </p:txBody>
      </p:sp>
      <p:sp>
        <p:nvSpPr>
          <p:cNvPr id="26" name="TextBox 25"/>
          <p:cNvSpPr txBox="1"/>
          <p:nvPr/>
        </p:nvSpPr>
        <p:spPr>
          <a:xfrm>
            <a:off x="630549" y="6146979"/>
            <a:ext cx="1942254"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FFFFFF"/>
                    </a:gs>
                    <a:gs pos="30000">
                      <a:srgbClr val="FFFFFF"/>
                    </a:gs>
                  </a:gsLst>
                  <a:lin ang="5400000" scaled="0"/>
                </a:gradFill>
                <a:latin typeface="Segoe UI Light"/>
              </a:rPr>
              <a:t>1 – 4 racks</a:t>
            </a:r>
          </a:p>
        </p:txBody>
      </p:sp>
      <p:pic>
        <p:nvPicPr>
          <p:cNvPr id="2" name="Picture 1"/>
          <p:cNvPicPr>
            <a:picLocks noChangeAspect="1"/>
          </p:cNvPicPr>
          <p:nvPr/>
        </p:nvPicPr>
        <p:blipFill>
          <a:blip r:embed="rId3"/>
          <a:stretch>
            <a:fillRect/>
          </a:stretch>
        </p:blipFill>
        <p:spPr>
          <a:xfrm>
            <a:off x="3832685" y="981753"/>
            <a:ext cx="1591723" cy="525971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69240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5">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5">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5">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5">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5">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5">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5">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5">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5">
                                            <p:txEl>
                                              <p:pRg st="17" end="17"/>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5">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smtClean="0"/>
              <a:t>Self –Service Deployment of Workloads</a:t>
            </a:r>
            <a:endParaRPr lang="en-US" dirty="0"/>
          </a:p>
        </p:txBody>
      </p:sp>
      <p:sp>
        <p:nvSpPr>
          <p:cNvPr id="6" name="Text Placeholder 5"/>
          <p:cNvSpPr>
            <a:spLocks noGrp="1"/>
          </p:cNvSpPr>
          <p:nvPr>
            <p:ph type="body" sz="quarter" idx="10"/>
          </p:nvPr>
        </p:nvSpPr>
        <p:spPr>
          <a:xfrm>
            <a:off x="271557" y="1112488"/>
            <a:ext cx="11653523" cy="6629507"/>
          </a:xfrm>
        </p:spPr>
        <p:txBody>
          <a:bodyPr/>
          <a:lstStyle/>
          <a:p>
            <a:r>
              <a:rPr lang="en-US" sz="3137" dirty="0"/>
              <a:t>Exchange</a:t>
            </a:r>
          </a:p>
          <a:p>
            <a:pPr lvl="0"/>
            <a:endParaRPr lang="en-US" sz="3137" dirty="0"/>
          </a:p>
          <a:p>
            <a:pPr lvl="0"/>
            <a:r>
              <a:rPr lang="en-US" sz="3137" dirty="0"/>
              <a:t>SQL Server</a:t>
            </a:r>
            <a:endParaRPr lang="en-US" sz="3137" dirty="0"/>
          </a:p>
          <a:p>
            <a:pPr lvl="0"/>
            <a:endParaRPr lang="en-US" sz="3137" dirty="0"/>
          </a:p>
          <a:p>
            <a:pPr lvl="0"/>
            <a:r>
              <a:rPr lang="en-US" sz="3137" dirty="0"/>
              <a:t>SharePoint</a:t>
            </a:r>
          </a:p>
          <a:p>
            <a:endParaRPr lang="en-US" sz="3137" dirty="0"/>
          </a:p>
          <a:p>
            <a:r>
              <a:rPr lang="en-US" sz="3137" dirty="0"/>
              <a:t>Skype for </a:t>
            </a:r>
            <a:r>
              <a:rPr lang="en-US" sz="3137" dirty="0" smtClean="0"/>
              <a:t>business</a:t>
            </a:r>
            <a:br>
              <a:rPr lang="en-US" sz="3137" dirty="0" smtClean="0"/>
            </a:br>
            <a:endParaRPr lang="en-US" sz="3137" dirty="0"/>
          </a:p>
          <a:p>
            <a:r>
              <a:rPr lang="en-US" sz="3137" dirty="0" smtClean="0"/>
              <a:t>Microsoft RDS, VDI</a:t>
            </a:r>
          </a:p>
          <a:p>
            <a:endParaRPr lang="en-US" sz="3137" dirty="0" smtClean="0"/>
          </a:p>
          <a:p>
            <a:r>
              <a:rPr lang="en-US" sz="3137" dirty="0" smtClean="0"/>
              <a:t>Azure Websites</a:t>
            </a:r>
            <a:endParaRPr lang="en-US" sz="3137" dirty="0"/>
          </a:p>
          <a:p>
            <a:endParaRPr lang="en-US" sz="3137" dirty="0"/>
          </a:p>
          <a:p>
            <a:pPr lvl="1"/>
            <a:endParaRPr lang="en-US" sz="1568"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53074" y="2692656"/>
            <a:ext cx="3547159" cy="2445917"/>
          </a:xfrm>
          <a:prstGeom prst="rect">
            <a:avLst/>
          </a:prstGeom>
        </p:spPr>
      </p:pic>
      <p:sp>
        <p:nvSpPr>
          <p:cNvPr id="14" name="TextBox 13"/>
          <p:cNvSpPr txBox="1"/>
          <p:nvPr/>
        </p:nvSpPr>
        <p:spPr>
          <a:xfrm>
            <a:off x="8128455" y="1601698"/>
            <a:ext cx="3865651" cy="1158629"/>
          </a:xfrm>
          <a:prstGeom prst="rect">
            <a:avLst/>
          </a:prstGeom>
          <a:noFill/>
        </p:spPr>
        <p:txBody>
          <a:bodyPr wrap="square" lIns="179285" tIns="143428" rIns="179285" bIns="143428" rtlCol="0">
            <a:spAutoFit/>
          </a:bodyPr>
          <a:lstStyle/>
          <a:p>
            <a:pPr algn="ctr">
              <a:lnSpc>
                <a:spcPct val="90000"/>
              </a:lnSpc>
              <a:spcAft>
                <a:spcPts val="588"/>
              </a:spcAft>
            </a:pPr>
            <a:r>
              <a:rPr lang="en-US" sz="3137" dirty="0">
                <a:gradFill>
                  <a:gsLst>
                    <a:gs pos="20354">
                      <a:schemeClr val="tx2"/>
                    </a:gs>
                    <a:gs pos="40000">
                      <a:schemeClr val="tx2"/>
                    </a:gs>
                  </a:gsLst>
                  <a:lin ang="5400000" scaled="0"/>
                </a:gradFill>
                <a:latin typeface="+mj-lt"/>
              </a:rPr>
              <a:t>Downloadable today via </a:t>
            </a:r>
            <a:r>
              <a:rPr lang="en-US" sz="3137" dirty="0" err="1">
                <a:gradFill>
                  <a:gsLst>
                    <a:gs pos="20354">
                      <a:schemeClr val="tx2"/>
                    </a:gs>
                    <a:gs pos="40000">
                      <a:schemeClr val="tx2"/>
                    </a:gs>
                  </a:gsLst>
                  <a:lin ang="5400000" scaled="0"/>
                </a:gradFill>
                <a:latin typeface="+mj-lt"/>
              </a:rPr>
              <a:t>WebPI</a:t>
            </a:r>
            <a:r>
              <a:rPr lang="en-US" sz="3137" dirty="0">
                <a:gradFill>
                  <a:gsLst>
                    <a:gs pos="20354">
                      <a:schemeClr val="tx2"/>
                    </a:gs>
                    <a:gs pos="40000">
                      <a:schemeClr val="tx2"/>
                    </a:gs>
                  </a:gsLst>
                  <a:lin ang="5400000" scaled="0"/>
                </a:gradFill>
                <a:latin typeface="+mj-lt"/>
              </a:rPr>
              <a:t> feed</a:t>
            </a:r>
            <a:endParaRPr lang="en-US" sz="3137" dirty="0">
              <a:gradFill>
                <a:gsLst>
                  <a:gs pos="20354">
                    <a:schemeClr val="tx2"/>
                  </a:gs>
                  <a:gs pos="40000">
                    <a:schemeClr val="tx2"/>
                  </a:gs>
                </a:gsLst>
                <a:lin ang="5400000" scaled="0"/>
              </a:gradFill>
              <a:latin typeface="+mj-lt"/>
            </a:endParaRPr>
          </a:p>
        </p:txBody>
      </p:sp>
      <p:sp>
        <p:nvSpPr>
          <p:cNvPr id="15" name="TextBox 14"/>
          <p:cNvSpPr txBox="1"/>
          <p:nvPr/>
        </p:nvSpPr>
        <p:spPr>
          <a:xfrm>
            <a:off x="8112956" y="5089984"/>
            <a:ext cx="4482124" cy="439012"/>
          </a:xfrm>
          <a:prstGeom prst="rect">
            <a:avLst/>
          </a:prstGeom>
          <a:noFill/>
        </p:spPr>
        <p:txBody>
          <a:bodyPr wrap="square" lIns="179285" tIns="143428" rIns="179285" bIns="143428" rtlCol="0">
            <a:spAutoFit/>
          </a:bodyPr>
          <a:lstStyle/>
          <a:p>
            <a:pPr>
              <a:lnSpc>
                <a:spcPct val="90000"/>
              </a:lnSpc>
              <a:spcAft>
                <a:spcPts val="588"/>
              </a:spcAft>
            </a:pPr>
            <a:r>
              <a:rPr lang="en-US" sz="980" dirty="0">
                <a:hlinkClick r:id="rId4"/>
              </a:rPr>
              <a:t>http</a:t>
            </a:r>
            <a:r>
              <a:rPr lang="en-US" sz="980" dirty="0">
                <a:hlinkClick r:id="rId4"/>
              </a:rPr>
              <a:t>://www.microsoft.com/web/webpi/partners/servicemodels.xml</a:t>
            </a:r>
            <a:endParaRPr lang="en-US" sz="980" dirty="0">
              <a:gradFill>
                <a:gsLst>
                  <a:gs pos="2917">
                    <a:schemeClr val="tx1"/>
                  </a:gs>
                  <a:gs pos="30000">
                    <a:schemeClr val="tx1"/>
                  </a:gs>
                </a:gsLst>
                <a:lin ang="5400000" scaled="0"/>
              </a:gradFill>
            </a:endParaRPr>
          </a:p>
        </p:txBody>
      </p:sp>
      <p:pic>
        <p:nvPicPr>
          <p:cNvPr id="2" name="Picture 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598950" y="1032243"/>
            <a:ext cx="935611" cy="935611"/>
          </a:xfrm>
          <a:prstGeom prst="rect">
            <a:avLst/>
          </a:prstGeom>
        </p:spPr>
      </p:pic>
      <p:pic>
        <p:nvPicPr>
          <p:cNvPr id="3" name="Picture 2"/>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861980" y="2058055"/>
            <a:ext cx="2191178" cy="761856"/>
          </a:xfrm>
          <a:prstGeom prst="rect">
            <a:avLst/>
          </a:prstGeom>
        </p:spPr>
      </p:pic>
      <p:pic>
        <p:nvPicPr>
          <p:cNvPr id="4" name="Picture 3"/>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598950" y="2819911"/>
            <a:ext cx="1038411" cy="1038411"/>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011129" y="3990841"/>
            <a:ext cx="1073827" cy="949489"/>
          </a:xfrm>
          <a:prstGeom prst="rect">
            <a:avLst/>
          </a:prstGeom>
        </p:spPr>
      </p:pic>
    </p:spTree>
    <p:extLst>
      <p:ext uri="{BB962C8B-B14F-4D97-AF65-F5344CB8AC3E}">
        <p14:creationId xmlns:p14="http://schemas.microsoft.com/office/powerpoint/2010/main" val="2836873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Platform System</a:t>
            </a:r>
            <a:endParaRPr lang="en-US" dirty="0"/>
          </a:p>
        </p:txBody>
      </p:sp>
      <p:sp>
        <p:nvSpPr>
          <p:cNvPr id="6" name="Rectangle 5"/>
          <p:cNvSpPr/>
          <p:nvPr/>
        </p:nvSpPr>
        <p:spPr>
          <a:xfrm>
            <a:off x="269241" y="2395784"/>
            <a:ext cx="1601437" cy="362072"/>
          </a:xfrm>
          <a:prstGeom prst="rect">
            <a:avLst/>
          </a:prstGeom>
        </p:spPr>
        <p:txBody>
          <a:bodyPr wrap="square">
            <a:sp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Networking</a:t>
            </a:r>
            <a:endParaRPr lang="en-US" sz="1961" dirty="0">
              <a:solidFill>
                <a:srgbClr val="FFFFFF"/>
              </a:solidFill>
              <a:latin typeface="Segoe UI Light"/>
              <a:ea typeface="Segoe UI" pitchFamily="34" charset="0"/>
              <a:cs typeface="Segoe UI" pitchFamily="34" charset="0"/>
            </a:endParaRPr>
          </a:p>
        </p:txBody>
      </p:sp>
      <p:sp>
        <p:nvSpPr>
          <p:cNvPr id="7" name="Rectangle 6"/>
          <p:cNvSpPr/>
          <p:nvPr/>
        </p:nvSpPr>
        <p:spPr>
          <a:xfrm>
            <a:off x="156904" y="3642827"/>
            <a:ext cx="2039543" cy="1205079"/>
          </a:xfrm>
          <a:prstGeom prst="rect">
            <a:avLst/>
          </a:prstGeom>
        </p:spPr>
        <p:txBody>
          <a:bodyPr wrap="square">
            <a:no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Compute</a:t>
            </a:r>
          </a:p>
          <a:p>
            <a:pPr defTabSz="914102" fontAlgn="base">
              <a:lnSpc>
                <a:spcPct val="90000"/>
              </a:lnSpc>
              <a:spcBef>
                <a:spcPct val="0"/>
              </a:spcBef>
              <a:spcAft>
                <a:spcPct val="0"/>
              </a:spcAft>
            </a:pPr>
            <a:r>
              <a:rPr lang="en-US" sz="1667" dirty="0">
                <a:solidFill>
                  <a:srgbClr val="FFFFFF"/>
                </a:solidFill>
                <a:latin typeface="Segoe UI Light"/>
                <a:ea typeface="Segoe UI" pitchFamily="34" charset="0"/>
                <a:cs typeface="Segoe UI" pitchFamily="34" charset="0"/>
              </a:rPr>
              <a:t>32 servers per rack</a:t>
            </a:r>
          </a:p>
          <a:p>
            <a:pPr defTabSz="914102" fontAlgn="base">
              <a:lnSpc>
                <a:spcPct val="90000"/>
              </a:lnSpc>
              <a:spcBef>
                <a:spcPct val="0"/>
              </a:spcBef>
              <a:spcAft>
                <a:spcPct val="0"/>
              </a:spcAft>
            </a:pPr>
            <a:r>
              <a:rPr lang="en-US" sz="1667" dirty="0">
                <a:solidFill>
                  <a:srgbClr val="FFFFFF"/>
                </a:solidFill>
                <a:latin typeface="Segoe UI Light"/>
                <a:ea typeface="Segoe UI" pitchFamily="34" charset="0"/>
                <a:cs typeface="Segoe UI" pitchFamily="34" charset="0"/>
              </a:rPr>
              <a:t>128 maximum</a:t>
            </a:r>
          </a:p>
          <a:p>
            <a:pPr defTabSz="914102" fontAlgn="base">
              <a:lnSpc>
                <a:spcPct val="90000"/>
              </a:lnSpc>
              <a:spcBef>
                <a:spcPct val="0"/>
              </a:spcBef>
              <a:spcAft>
                <a:spcPct val="0"/>
              </a:spcAft>
            </a:pPr>
            <a:endParaRPr lang="en-US" sz="1667" dirty="0">
              <a:solidFill>
                <a:srgbClr val="FFFFFF"/>
              </a:solidFill>
              <a:latin typeface="Segoe UI Light"/>
              <a:ea typeface="Segoe UI" pitchFamily="34" charset="0"/>
              <a:cs typeface="Segoe UI" pitchFamily="34" charset="0"/>
            </a:endParaRPr>
          </a:p>
        </p:txBody>
      </p:sp>
      <p:sp>
        <p:nvSpPr>
          <p:cNvPr id="8" name="Rectangle 7"/>
          <p:cNvSpPr/>
          <p:nvPr/>
        </p:nvSpPr>
        <p:spPr>
          <a:xfrm>
            <a:off x="156904" y="5468996"/>
            <a:ext cx="1854154" cy="905179"/>
          </a:xfrm>
          <a:prstGeom prst="rect">
            <a:avLst/>
          </a:prstGeom>
        </p:spPr>
        <p:txBody>
          <a:bodyPr wrap="square">
            <a:sp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Storage</a:t>
            </a:r>
          </a:p>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282 TB per rack</a:t>
            </a:r>
          </a:p>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1.1 PB maximum</a:t>
            </a:r>
            <a:endParaRPr lang="en-US" sz="1961" dirty="0">
              <a:solidFill>
                <a:srgbClr val="FFFFFF"/>
              </a:solidFill>
              <a:latin typeface="Segoe UI Light"/>
              <a:ea typeface="Segoe UI" pitchFamily="34" charset="0"/>
              <a:cs typeface="Segoe UI" pitchFamily="34" charset="0"/>
            </a:endParaRPr>
          </a:p>
        </p:txBody>
      </p:sp>
      <p:grpSp>
        <p:nvGrpSpPr>
          <p:cNvPr id="10" name="Group 9"/>
          <p:cNvGrpSpPr/>
          <p:nvPr/>
        </p:nvGrpSpPr>
        <p:grpSpPr>
          <a:xfrm>
            <a:off x="8076354" y="1713107"/>
            <a:ext cx="1837671" cy="4780932"/>
            <a:chOff x="8238301" y="1516062"/>
            <a:chExt cx="1874520" cy="4876800"/>
          </a:xfrm>
        </p:grpSpPr>
        <p:sp>
          <p:nvSpPr>
            <p:cNvPr id="11" name="Rectangle 10"/>
            <p:cNvSpPr/>
            <p:nvPr/>
          </p:nvSpPr>
          <p:spPr bwMode="auto">
            <a:xfrm>
              <a:off x="8238301"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4</a:t>
              </a:r>
              <a:endParaRPr lang="en-US" sz="1961" dirty="0">
                <a:solidFill>
                  <a:srgbClr val="FFFFFF"/>
                </a:solidFill>
                <a:latin typeface="Segoe UI Light"/>
                <a:ea typeface="Segoe UI" pitchFamily="34" charset="0"/>
                <a:cs typeface="Segoe UI" pitchFamily="34" charset="0"/>
              </a:endParaRPr>
            </a:p>
          </p:txBody>
        </p:sp>
        <p:sp>
          <p:nvSpPr>
            <p:cNvPr id="12" name="Rectangle 11"/>
            <p:cNvSpPr/>
            <p:nvPr/>
          </p:nvSpPr>
          <p:spPr bwMode="auto">
            <a:xfrm>
              <a:off x="8347940"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13" name="Rectangle 12"/>
            <p:cNvSpPr/>
            <p:nvPr/>
          </p:nvSpPr>
          <p:spPr bwMode="auto">
            <a:xfrm>
              <a:off x="8347939"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14" name="Rectangle 13"/>
            <p:cNvSpPr/>
            <p:nvPr/>
          </p:nvSpPr>
          <p:spPr bwMode="auto">
            <a:xfrm>
              <a:off x="8435121"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sp>
          <p:nvSpPr>
            <p:cNvPr id="15" name="Rectangle 14"/>
            <p:cNvSpPr/>
            <p:nvPr/>
          </p:nvSpPr>
          <p:spPr bwMode="auto">
            <a:xfrm>
              <a:off x="8435121"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cluster</a:t>
              </a:r>
            </a:p>
          </p:txBody>
        </p:sp>
        <p:grpSp>
          <p:nvGrpSpPr>
            <p:cNvPr id="16" name="Group 15"/>
            <p:cNvGrpSpPr/>
            <p:nvPr/>
          </p:nvGrpSpPr>
          <p:grpSpPr>
            <a:xfrm>
              <a:off x="8347939" y="5237098"/>
              <a:ext cx="1655245" cy="1030876"/>
              <a:chOff x="2520623" y="6461790"/>
              <a:chExt cx="1655245" cy="1030876"/>
            </a:xfrm>
          </p:grpSpPr>
          <p:sp>
            <p:nvSpPr>
              <p:cNvPr id="18" name="Rectangle 17"/>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19" name="Rectangle 18"/>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17" name="Rectangle 16"/>
            <p:cNvSpPr/>
            <p:nvPr/>
          </p:nvSpPr>
          <p:spPr bwMode="auto">
            <a:xfrm>
              <a:off x="8435121"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20" name="Group 19"/>
          <p:cNvGrpSpPr/>
          <p:nvPr/>
        </p:nvGrpSpPr>
        <p:grpSpPr>
          <a:xfrm>
            <a:off x="6153214" y="1713107"/>
            <a:ext cx="1837671" cy="4780932"/>
            <a:chOff x="6276598" y="1516062"/>
            <a:chExt cx="1874520" cy="4876800"/>
          </a:xfrm>
        </p:grpSpPr>
        <p:sp>
          <p:nvSpPr>
            <p:cNvPr id="21" name="Rectangle 20"/>
            <p:cNvSpPr/>
            <p:nvPr/>
          </p:nvSpPr>
          <p:spPr bwMode="auto">
            <a:xfrm>
              <a:off x="6276598"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3</a:t>
              </a:r>
              <a:endParaRPr lang="en-US" sz="196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6386237"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23" name="Rectangle 22"/>
            <p:cNvSpPr/>
            <p:nvPr/>
          </p:nvSpPr>
          <p:spPr bwMode="auto">
            <a:xfrm>
              <a:off x="6386236"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24" name="Rectangle 23"/>
            <p:cNvSpPr/>
            <p:nvPr/>
          </p:nvSpPr>
          <p:spPr bwMode="auto">
            <a:xfrm>
              <a:off x="6474604"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cluster</a:t>
              </a:r>
            </a:p>
          </p:txBody>
        </p:sp>
        <p:sp>
          <p:nvSpPr>
            <p:cNvPr id="25" name="Rectangle 24"/>
            <p:cNvSpPr/>
            <p:nvPr/>
          </p:nvSpPr>
          <p:spPr bwMode="auto">
            <a:xfrm>
              <a:off x="6474604"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nvGrpSpPr>
            <p:cNvPr id="26" name="Group 25"/>
            <p:cNvGrpSpPr/>
            <p:nvPr/>
          </p:nvGrpSpPr>
          <p:grpSpPr>
            <a:xfrm>
              <a:off x="6386236" y="5237098"/>
              <a:ext cx="1655245" cy="1030876"/>
              <a:chOff x="2520623" y="6461790"/>
              <a:chExt cx="1655245" cy="1030876"/>
            </a:xfrm>
          </p:grpSpPr>
          <p:sp>
            <p:nvSpPr>
              <p:cNvPr id="28" name="Rectangle 27"/>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29" name="Rectangle 28"/>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27" name="Rectangle 26"/>
            <p:cNvSpPr/>
            <p:nvPr/>
          </p:nvSpPr>
          <p:spPr bwMode="auto">
            <a:xfrm>
              <a:off x="6474604"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30" name="Group 29"/>
          <p:cNvGrpSpPr/>
          <p:nvPr/>
        </p:nvGrpSpPr>
        <p:grpSpPr>
          <a:xfrm>
            <a:off x="2306934" y="1713107"/>
            <a:ext cx="1837671" cy="4780932"/>
            <a:chOff x="2353192" y="1516062"/>
            <a:chExt cx="1874520" cy="4876800"/>
          </a:xfrm>
        </p:grpSpPr>
        <p:sp>
          <p:nvSpPr>
            <p:cNvPr id="31" name="Rectangle 30"/>
            <p:cNvSpPr/>
            <p:nvPr/>
          </p:nvSpPr>
          <p:spPr bwMode="auto">
            <a:xfrm>
              <a:off x="2353192"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1</a:t>
              </a:r>
              <a:endParaRPr lang="en-US" sz="1961" dirty="0">
                <a:solidFill>
                  <a:srgbClr val="FFFFFF"/>
                </a:solidFill>
                <a:latin typeface="Segoe UI Light"/>
                <a:ea typeface="Segoe UI" pitchFamily="34" charset="0"/>
                <a:cs typeface="Segoe UI" pitchFamily="34" charset="0"/>
              </a:endParaRPr>
            </a:p>
          </p:txBody>
        </p:sp>
        <p:sp>
          <p:nvSpPr>
            <p:cNvPr id="32" name="Rectangle 31"/>
            <p:cNvSpPr/>
            <p:nvPr/>
          </p:nvSpPr>
          <p:spPr bwMode="auto">
            <a:xfrm>
              <a:off x="2462831"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33" name="Rectangle 32"/>
            <p:cNvSpPr/>
            <p:nvPr/>
          </p:nvSpPr>
          <p:spPr bwMode="auto">
            <a:xfrm>
              <a:off x="2462830"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34" name="Rectangle 33"/>
            <p:cNvSpPr/>
            <p:nvPr/>
          </p:nvSpPr>
          <p:spPr bwMode="auto">
            <a:xfrm>
              <a:off x="2550012" y="3563537"/>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cluster</a:t>
              </a:r>
              <a:endParaRPr lang="en-US" sz="1568" dirty="0">
                <a:solidFill>
                  <a:srgbClr val="FFFFFF"/>
                </a:solidFill>
                <a:latin typeface="Segoe UI Light"/>
                <a:ea typeface="Segoe UI" pitchFamily="34" charset="0"/>
                <a:cs typeface="Segoe UI" pitchFamily="34" charset="0"/>
              </a:endParaRPr>
            </a:p>
          </p:txBody>
        </p:sp>
        <p:sp>
          <p:nvSpPr>
            <p:cNvPr id="35" name="Rectangle 34"/>
            <p:cNvSpPr/>
            <p:nvPr/>
          </p:nvSpPr>
          <p:spPr bwMode="auto">
            <a:xfrm>
              <a:off x="2550012"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cluster</a:t>
              </a:r>
              <a:endParaRPr lang="en-US" sz="1568" dirty="0">
                <a:solidFill>
                  <a:srgbClr val="FFFFFF"/>
                </a:solidFill>
                <a:latin typeface="Segoe UI Light"/>
                <a:ea typeface="Segoe UI" pitchFamily="34" charset="0"/>
                <a:cs typeface="Segoe UI" pitchFamily="34" charset="0"/>
              </a:endParaRPr>
            </a:p>
          </p:txBody>
        </p:sp>
        <p:sp>
          <p:nvSpPr>
            <p:cNvPr id="36" name="Rectangle 35"/>
            <p:cNvSpPr/>
            <p:nvPr/>
          </p:nvSpPr>
          <p:spPr bwMode="auto">
            <a:xfrm>
              <a:off x="2550012"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cluster</a:t>
              </a:r>
              <a:endParaRPr lang="en-US" sz="1568" dirty="0">
                <a:solidFill>
                  <a:srgbClr val="FFFFFF"/>
                </a:solidFill>
                <a:latin typeface="Segoe UI Light"/>
                <a:ea typeface="Segoe UI" pitchFamily="34" charset="0"/>
                <a:cs typeface="Segoe UI" pitchFamily="34" charset="0"/>
              </a:endParaRPr>
            </a:p>
          </p:txBody>
        </p:sp>
        <p:grpSp>
          <p:nvGrpSpPr>
            <p:cNvPr id="37" name="Group 36"/>
            <p:cNvGrpSpPr/>
            <p:nvPr/>
          </p:nvGrpSpPr>
          <p:grpSpPr>
            <a:xfrm>
              <a:off x="2462830" y="5237098"/>
              <a:ext cx="1655245" cy="1030876"/>
              <a:chOff x="2520623" y="6461790"/>
              <a:chExt cx="1655245" cy="1030876"/>
            </a:xfrm>
          </p:grpSpPr>
          <p:sp>
            <p:nvSpPr>
              <p:cNvPr id="39" name="Rectangle 38"/>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40" name="Rectangle 39"/>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cluster</a:t>
                </a:r>
                <a:endParaRPr lang="en-US" sz="1568" dirty="0">
                  <a:solidFill>
                    <a:srgbClr val="FFFFFF"/>
                  </a:solidFill>
                  <a:latin typeface="Segoe UI Light"/>
                  <a:ea typeface="Segoe UI" pitchFamily="34" charset="0"/>
                  <a:cs typeface="Segoe UI" pitchFamily="34" charset="0"/>
                </a:endParaRPr>
              </a:p>
            </p:txBody>
          </p:sp>
        </p:grpSp>
        <p:sp>
          <p:nvSpPr>
            <p:cNvPr id="38" name="Rectangle 37"/>
            <p:cNvSpPr/>
            <p:nvPr/>
          </p:nvSpPr>
          <p:spPr bwMode="auto">
            <a:xfrm>
              <a:off x="2550012"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41" name="Group 40"/>
          <p:cNvGrpSpPr/>
          <p:nvPr/>
        </p:nvGrpSpPr>
        <p:grpSpPr>
          <a:xfrm>
            <a:off x="4230074" y="1713107"/>
            <a:ext cx="1837671" cy="4780932"/>
            <a:chOff x="4314895" y="1516062"/>
            <a:chExt cx="1874520" cy="4876800"/>
          </a:xfrm>
        </p:grpSpPr>
        <p:sp>
          <p:nvSpPr>
            <p:cNvPr id="42" name="Rectangle 41"/>
            <p:cNvSpPr/>
            <p:nvPr/>
          </p:nvSpPr>
          <p:spPr bwMode="auto">
            <a:xfrm>
              <a:off x="4314895"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2</a:t>
              </a:r>
              <a:endParaRPr lang="en-US" sz="1961" dirty="0">
                <a:solidFill>
                  <a:srgbClr val="FFFFFF"/>
                </a:solidFill>
                <a:latin typeface="Segoe UI Light"/>
                <a:ea typeface="Segoe UI" pitchFamily="34" charset="0"/>
                <a:cs typeface="Segoe UI" pitchFamily="34" charset="0"/>
              </a:endParaRPr>
            </a:p>
          </p:txBody>
        </p:sp>
        <p:sp>
          <p:nvSpPr>
            <p:cNvPr id="43" name="Rectangle 42"/>
            <p:cNvSpPr/>
            <p:nvPr/>
          </p:nvSpPr>
          <p:spPr bwMode="auto">
            <a:xfrm>
              <a:off x="4424534"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44" name="Rectangle 43"/>
            <p:cNvSpPr/>
            <p:nvPr/>
          </p:nvSpPr>
          <p:spPr bwMode="auto">
            <a:xfrm>
              <a:off x="4424533"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45" name="Rectangle 44"/>
            <p:cNvSpPr/>
            <p:nvPr/>
          </p:nvSpPr>
          <p:spPr bwMode="auto">
            <a:xfrm>
              <a:off x="4511715"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sp>
          <p:nvSpPr>
            <p:cNvPr id="46" name="Rectangle 45"/>
            <p:cNvSpPr/>
            <p:nvPr/>
          </p:nvSpPr>
          <p:spPr bwMode="auto">
            <a:xfrm>
              <a:off x="4511715"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nvGrpSpPr>
            <p:cNvPr id="47" name="Group 46"/>
            <p:cNvGrpSpPr/>
            <p:nvPr/>
          </p:nvGrpSpPr>
          <p:grpSpPr>
            <a:xfrm>
              <a:off x="4424533" y="5237098"/>
              <a:ext cx="1655245" cy="1030876"/>
              <a:chOff x="2520623" y="6461790"/>
              <a:chExt cx="1655245" cy="1030876"/>
            </a:xfrm>
          </p:grpSpPr>
          <p:sp>
            <p:nvSpPr>
              <p:cNvPr id="49" name="Rectangle 48"/>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50" name="Rectangle 49"/>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48" name="Rectangle 47"/>
            <p:cNvSpPr/>
            <p:nvPr/>
          </p:nvSpPr>
          <p:spPr bwMode="auto">
            <a:xfrm>
              <a:off x="4511715"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51" name="Group 50"/>
          <p:cNvGrpSpPr/>
          <p:nvPr/>
        </p:nvGrpSpPr>
        <p:grpSpPr>
          <a:xfrm>
            <a:off x="2464339" y="3738679"/>
            <a:ext cx="3631662" cy="2563944"/>
            <a:chOff x="2513754" y="3570706"/>
            <a:chExt cx="3704484" cy="2615356"/>
          </a:xfrm>
        </p:grpSpPr>
        <p:cxnSp>
          <p:nvCxnSpPr>
            <p:cNvPr id="52" name="Straight Connector 51"/>
            <p:cNvCxnSpPr/>
            <p:nvPr/>
          </p:nvCxnSpPr>
          <p:spPr>
            <a:xfrm>
              <a:off x="2539362" y="5316832"/>
              <a:ext cx="0" cy="86923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3" name="Straight Connector 52"/>
            <p:cNvCxnSpPr/>
            <p:nvPr/>
          </p:nvCxnSpPr>
          <p:spPr>
            <a:xfrm>
              <a:off x="2533644" y="3572340"/>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4" name="Straight Connector 53"/>
            <p:cNvCxnSpPr/>
            <p:nvPr/>
          </p:nvCxnSpPr>
          <p:spPr>
            <a:xfrm>
              <a:off x="2550012" y="4006955"/>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5" name="Straight Connector 54"/>
            <p:cNvCxnSpPr/>
            <p:nvPr/>
          </p:nvCxnSpPr>
          <p:spPr>
            <a:xfrm>
              <a:off x="2550012" y="4450372"/>
              <a:ext cx="0" cy="45720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6" name="Straight Connector 55"/>
            <p:cNvCxnSpPr/>
            <p:nvPr/>
          </p:nvCxnSpPr>
          <p:spPr>
            <a:xfrm flipH="1">
              <a:off x="2513754" y="53168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7" name="Straight Connector 56"/>
            <p:cNvCxnSpPr/>
            <p:nvPr/>
          </p:nvCxnSpPr>
          <p:spPr>
            <a:xfrm flipH="1">
              <a:off x="2513754" y="61860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8" name="Straight Connector 57"/>
            <p:cNvCxnSpPr/>
            <p:nvPr/>
          </p:nvCxnSpPr>
          <p:spPr>
            <a:xfrm flipH="1">
              <a:off x="2513754" y="49075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9" name="Straight Connector 58"/>
            <p:cNvCxnSpPr/>
            <p:nvPr/>
          </p:nvCxnSpPr>
          <p:spPr>
            <a:xfrm flipH="1">
              <a:off x="2513754" y="44354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0" name="Straight Connector 59"/>
            <p:cNvCxnSpPr/>
            <p:nvPr/>
          </p:nvCxnSpPr>
          <p:spPr>
            <a:xfrm flipH="1">
              <a:off x="2513754" y="42970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1" name="Straight Connector 60"/>
            <p:cNvCxnSpPr/>
            <p:nvPr/>
          </p:nvCxnSpPr>
          <p:spPr>
            <a:xfrm flipH="1">
              <a:off x="2513754" y="40178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2" name="Straight Connector 61"/>
            <p:cNvCxnSpPr/>
            <p:nvPr/>
          </p:nvCxnSpPr>
          <p:spPr>
            <a:xfrm flipH="1">
              <a:off x="2513754" y="38247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3" name="Straight Connector 62"/>
            <p:cNvCxnSpPr/>
            <p:nvPr/>
          </p:nvCxnSpPr>
          <p:spPr>
            <a:xfrm flipH="1">
              <a:off x="2513754" y="35707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4" name="Group 63"/>
          <p:cNvGrpSpPr/>
          <p:nvPr/>
        </p:nvGrpSpPr>
        <p:grpSpPr>
          <a:xfrm>
            <a:off x="6140598" y="3738679"/>
            <a:ext cx="1904815" cy="2563944"/>
            <a:chOff x="2666154" y="3723106"/>
            <a:chExt cx="3704484" cy="2615356"/>
          </a:xfrm>
        </p:grpSpPr>
        <p:cxnSp>
          <p:nvCxnSpPr>
            <p:cNvPr id="65" name="Straight Connector 64"/>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6" name="Straight Connector 65"/>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7" name="Straight Connector 66"/>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8" name="Straight Connector 67"/>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9" name="Straight Connector 68"/>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0" name="Straight Connector 69"/>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1" name="Straight Connector 70"/>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2" name="Straight Connector 71"/>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73" name="Group 72"/>
          <p:cNvGrpSpPr/>
          <p:nvPr/>
        </p:nvGrpSpPr>
        <p:grpSpPr>
          <a:xfrm>
            <a:off x="4329296" y="3738679"/>
            <a:ext cx="1703207" cy="2259530"/>
            <a:chOff x="10333037" y="3570706"/>
            <a:chExt cx="1737360" cy="2304838"/>
          </a:xfrm>
        </p:grpSpPr>
        <p:sp>
          <p:nvSpPr>
            <p:cNvPr id="74" name="Rectangle 73"/>
            <p:cNvSpPr/>
            <p:nvPr/>
          </p:nvSpPr>
          <p:spPr>
            <a:xfrm>
              <a:off x="10333037" y="3570706"/>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Management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5" name="Rectangle 74"/>
            <p:cNvSpPr/>
            <p:nvPr/>
          </p:nvSpPr>
          <p:spPr>
            <a:xfrm>
              <a:off x="10333037" y="4017847"/>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Edge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6" name="Rectangle 75"/>
            <p:cNvSpPr/>
            <p:nvPr/>
          </p:nvSpPr>
          <p:spPr>
            <a:xfrm>
              <a:off x="10333037" y="4556631"/>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Compute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7" name="Rectangle 76"/>
            <p:cNvSpPr/>
            <p:nvPr/>
          </p:nvSpPr>
          <p:spPr>
            <a:xfrm>
              <a:off x="10333037" y="5630862"/>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Storage 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grpSp>
      <p:grpSp>
        <p:nvGrpSpPr>
          <p:cNvPr id="78" name="Group 77"/>
          <p:cNvGrpSpPr/>
          <p:nvPr/>
        </p:nvGrpSpPr>
        <p:grpSpPr>
          <a:xfrm>
            <a:off x="6098016" y="3731652"/>
            <a:ext cx="0" cy="2570972"/>
            <a:chOff x="6220293" y="3563537"/>
            <a:chExt cx="0" cy="2622525"/>
          </a:xfrm>
        </p:grpSpPr>
        <p:cxnSp>
          <p:nvCxnSpPr>
            <p:cNvPr id="79" name="Straight Connector 78"/>
            <p:cNvCxnSpPr/>
            <p:nvPr/>
          </p:nvCxnSpPr>
          <p:spPr>
            <a:xfrm>
              <a:off x="6220293" y="3563537"/>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0" name="Straight Connector 79"/>
            <p:cNvCxnSpPr/>
            <p:nvPr/>
          </p:nvCxnSpPr>
          <p:spPr>
            <a:xfrm>
              <a:off x="6220293" y="4022779"/>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1" name="Straight Connector 80"/>
            <p:cNvCxnSpPr/>
            <p:nvPr/>
          </p:nvCxnSpPr>
          <p:spPr>
            <a:xfrm>
              <a:off x="6220293" y="4435424"/>
              <a:ext cx="0" cy="472148"/>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2" name="Straight Connector 81"/>
            <p:cNvCxnSpPr/>
            <p:nvPr/>
          </p:nvCxnSpPr>
          <p:spPr>
            <a:xfrm>
              <a:off x="6220293" y="5316832"/>
              <a:ext cx="0" cy="86923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83" name="Group 82"/>
          <p:cNvGrpSpPr/>
          <p:nvPr/>
        </p:nvGrpSpPr>
        <p:grpSpPr>
          <a:xfrm>
            <a:off x="8045413" y="3738679"/>
            <a:ext cx="1904815" cy="2563944"/>
            <a:chOff x="2666154" y="3723106"/>
            <a:chExt cx="3704484" cy="2615356"/>
          </a:xfrm>
        </p:grpSpPr>
        <p:cxnSp>
          <p:nvCxnSpPr>
            <p:cNvPr id="84" name="Straight Connector 83"/>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5" name="Straight Connector 84"/>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6" name="Straight Connector 85"/>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7" name="Straight Connector 86"/>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8" name="Straight Connector 87"/>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9" name="Straight Connector 88"/>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0" name="Straight Connector 89"/>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1" name="Straight Connector 90"/>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92" name="Group 91"/>
          <p:cNvGrpSpPr/>
          <p:nvPr/>
        </p:nvGrpSpPr>
        <p:grpSpPr>
          <a:xfrm>
            <a:off x="9950227" y="3738679"/>
            <a:ext cx="1904815" cy="2563944"/>
            <a:chOff x="2666154" y="3723106"/>
            <a:chExt cx="3704484" cy="2615356"/>
          </a:xfrm>
        </p:grpSpPr>
        <p:cxnSp>
          <p:nvCxnSpPr>
            <p:cNvPr id="93" name="Straight Connector 92"/>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4" name="Straight Connector 93"/>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5" name="Straight Connector 94"/>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6" name="Straight Connector 95"/>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7" name="Straight Connector 96"/>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8" name="Straight Connector 97"/>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9" name="Straight Connector 98"/>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00" name="Straight Connector 99"/>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spTree>
    <p:extLst>
      <p:ext uri="{BB962C8B-B14F-4D97-AF65-F5344CB8AC3E}">
        <p14:creationId xmlns:p14="http://schemas.microsoft.com/office/powerpoint/2010/main" val="22150300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1000"/>
                                        <p:tgtEl>
                                          <p:spTgt spid="41"/>
                                        </p:tgtEl>
                                      </p:cBhvr>
                                    </p:animEffect>
                                  </p:childTnLst>
                                </p:cTn>
                              </p:par>
                              <p:par>
                                <p:cTn id="8" presetID="10" presetClass="entr" presetSubtype="0" fill="hold" nodeType="withEffect">
                                  <p:stCondLst>
                                    <p:cond delay="0"/>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1000"/>
                                        <p:tgtEl>
                                          <p:spTgt spid="64"/>
                                        </p:tgtEl>
                                      </p:cBhvr>
                                    </p:animEffect>
                                  </p:childTnLst>
                                </p:cTn>
                              </p:par>
                              <p:par>
                                <p:cTn id="11" presetID="63" presetClass="path" presetSubtype="0" accel="50000" decel="50000" fill="hold" nodeType="withEffect">
                                  <p:stCondLst>
                                    <p:cond delay="0"/>
                                  </p:stCondLst>
                                  <p:childTnLst>
                                    <p:animMotion origin="layout" path="M -2.55808E-6 4.38493E-6 L 0.15471 4.38493E-6 " pathEditMode="relative" rAng="0" ptsTypes="AA">
                                      <p:cBhvr>
                                        <p:cTn id="12" dur="1000" fill="hold"/>
                                        <p:tgtEl>
                                          <p:spTgt spid="73"/>
                                        </p:tgtEl>
                                        <p:attrNameLst>
                                          <p:attrName>ppt_x</p:attrName>
                                          <p:attrName>ppt_y</p:attrName>
                                        </p:attrNameLst>
                                      </p:cBhvr>
                                      <p:rCtr x="7736" y="0"/>
                                    </p:animMotion>
                                  </p:childTnLst>
                                </p:cTn>
                              </p:par>
                              <p:par>
                                <p:cTn id="13" presetID="63" presetClass="path" presetSubtype="0" accel="50000" decel="50000" fill="hold" nodeType="withEffect">
                                  <p:stCondLst>
                                    <p:cond delay="0"/>
                                  </p:stCondLst>
                                  <p:childTnLst>
                                    <p:animMotion origin="layout" path="M 2.35129E-6 -4.08534E-6 L 0.15956 -0.00158 " pathEditMode="relative" rAng="0" ptsTypes="AA">
                                      <p:cBhvr>
                                        <p:cTn id="14" dur="1000" fill="hold"/>
                                        <p:tgtEl>
                                          <p:spTgt spid="78"/>
                                        </p:tgtEl>
                                        <p:attrNameLst>
                                          <p:attrName>ppt_x</p:attrName>
                                          <p:attrName>ppt_y</p:attrName>
                                        </p:attrNameLst>
                                      </p:cBhvr>
                                      <p:rCtr x="7978" y="-91"/>
                                    </p:animMotion>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Effect transition="in" filter="fade">
                                      <p:cBhvr>
                                        <p:cTn id="19" dur="1000"/>
                                        <p:tgtEl>
                                          <p:spTgt spid="20"/>
                                        </p:tgtEl>
                                      </p:cBhvr>
                                    </p:animEffect>
                                  </p:childTnLst>
                                </p:cTn>
                              </p:par>
                              <p:par>
                                <p:cTn id="20" presetID="10" presetClass="entr" presetSubtype="0" fill="hold" nodeType="withEffect">
                                  <p:stCondLst>
                                    <p:cond delay="0"/>
                                  </p:stCondLst>
                                  <p:childTnLst>
                                    <p:set>
                                      <p:cBhvr>
                                        <p:cTn id="21" dur="1" fill="hold">
                                          <p:stCondLst>
                                            <p:cond delay="0"/>
                                          </p:stCondLst>
                                        </p:cTn>
                                        <p:tgtEl>
                                          <p:spTgt spid="83"/>
                                        </p:tgtEl>
                                        <p:attrNameLst>
                                          <p:attrName>style.visibility</p:attrName>
                                        </p:attrNameLst>
                                      </p:cBhvr>
                                      <p:to>
                                        <p:strVal val="visible"/>
                                      </p:to>
                                    </p:set>
                                    <p:animEffect transition="in" filter="fade">
                                      <p:cBhvr>
                                        <p:cTn id="22" dur="1000"/>
                                        <p:tgtEl>
                                          <p:spTgt spid="83"/>
                                        </p:tgtEl>
                                      </p:cBhvr>
                                    </p:animEffect>
                                  </p:childTnLst>
                                </p:cTn>
                              </p:par>
                              <p:par>
                                <p:cTn id="23" presetID="63" presetClass="path" presetSubtype="0" accel="50000" decel="50000" fill="hold" nodeType="withEffect">
                                  <p:stCondLst>
                                    <p:cond delay="0"/>
                                  </p:stCondLst>
                                  <p:childTnLst>
                                    <p:animMotion origin="layout" path="M 0.15471 4.38493E-6 L 0.31632 4.38493E-6 " pathEditMode="relative" rAng="0" ptsTypes="AA">
                                      <p:cBhvr>
                                        <p:cTn id="24" dur="1000" fill="hold"/>
                                        <p:tgtEl>
                                          <p:spTgt spid="73"/>
                                        </p:tgtEl>
                                        <p:attrNameLst>
                                          <p:attrName>ppt_x</p:attrName>
                                          <p:attrName>ppt_y</p:attrName>
                                        </p:attrNameLst>
                                      </p:cBhvr>
                                      <p:rCtr x="7991" y="0"/>
                                    </p:animMotion>
                                  </p:childTnLst>
                                </p:cTn>
                              </p:par>
                              <p:par>
                                <p:cTn id="25" presetID="63" presetClass="path" presetSubtype="0" accel="50000" decel="50000" fill="hold" nodeType="withEffect">
                                  <p:stCondLst>
                                    <p:cond delay="0"/>
                                  </p:stCondLst>
                                  <p:childTnLst>
                                    <p:animMotion origin="layout" path="M 0.15956 -0.00159 L 0.31606 -4.08534E-6 " pathEditMode="relative" rAng="0" ptsTypes="AA">
                                      <p:cBhvr>
                                        <p:cTn id="26" dur="1000" fill="hold"/>
                                        <p:tgtEl>
                                          <p:spTgt spid="78"/>
                                        </p:tgtEl>
                                        <p:attrNameLst>
                                          <p:attrName>ppt_x</p:attrName>
                                          <p:attrName>ppt_y</p:attrName>
                                        </p:attrNameLst>
                                      </p:cBhvr>
                                      <p:rCtr x="7812" y="0"/>
                                    </p:animMotion>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92"/>
                                        </p:tgtEl>
                                        <p:attrNameLst>
                                          <p:attrName>style.visibility</p:attrName>
                                        </p:attrNameLst>
                                      </p:cBhvr>
                                      <p:to>
                                        <p:strVal val="visible"/>
                                      </p:to>
                                    </p:set>
                                    <p:animEffect transition="in" filter="fade">
                                      <p:cBhvr>
                                        <p:cTn id="34" dur="1000"/>
                                        <p:tgtEl>
                                          <p:spTgt spid="92"/>
                                        </p:tgtEl>
                                      </p:cBhvr>
                                    </p:animEffect>
                                  </p:childTnLst>
                                </p:cTn>
                              </p:par>
                              <p:par>
                                <p:cTn id="35" presetID="63" presetClass="path" presetSubtype="0" accel="50000" decel="50000" fill="hold" nodeType="withEffect">
                                  <p:stCondLst>
                                    <p:cond delay="0"/>
                                  </p:stCondLst>
                                  <p:childTnLst>
                                    <p:animMotion origin="layout" path="M 0.31631 4.38493E-6 L 0.46886 4.38493E-6 " pathEditMode="relative" rAng="0" ptsTypes="AA">
                                      <p:cBhvr>
                                        <p:cTn id="36" dur="1000" fill="hold"/>
                                        <p:tgtEl>
                                          <p:spTgt spid="73"/>
                                        </p:tgtEl>
                                        <p:attrNameLst>
                                          <p:attrName>ppt_x</p:attrName>
                                          <p:attrName>ppt_y</p:attrName>
                                        </p:attrNameLst>
                                      </p:cBhvr>
                                      <p:rCtr x="7812" y="0"/>
                                    </p:animMotion>
                                  </p:childTnLst>
                                </p:cTn>
                              </p:par>
                              <p:par>
                                <p:cTn id="37" presetID="63" presetClass="path" presetSubtype="0" accel="50000" decel="50000" fill="hold" nodeType="withEffect">
                                  <p:stCondLst>
                                    <p:cond delay="0"/>
                                  </p:stCondLst>
                                  <p:childTnLst>
                                    <p:animMotion origin="layout" path="M 0.31606 -4.08534E-6 L 0.4714 -4.08534E-6 " pathEditMode="relative" rAng="0" ptsTypes="AA">
                                      <p:cBhvr>
                                        <p:cTn id="38" dur="1000" fill="hold"/>
                                        <p:tgtEl>
                                          <p:spTgt spid="78"/>
                                        </p:tgtEl>
                                        <p:attrNameLst>
                                          <p:attrName>ppt_x</p:attrName>
                                          <p:attrName>ppt_y</p:attrName>
                                        </p:attrNameLst>
                                      </p:cBhvr>
                                      <p:rCtr x="7761"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Cloud Platform System</a:t>
            </a:r>
            <a:endParaRPr lang="en-US" dirty="0"/>
          </a:p>
        </p:txBody>
      </p:sp>
      <p:sp>
        <p:nvSpPr>
          <p:cNvPr id="6" name="Rectangle 5"/>
          <p:cNvSpPr/>
          <p:nvPr/>
        </p:nvSpPr>
        <p:spPr>
          <a:xfrm>
            <a:off x="269241" y="2395784"/>
            <a:ext cx="1601437" cy="362072"/>
          </a:xfrm>
          <a:prstGeom prst="rect">
            <a:avLst/>
          </a:prstGeom>
        </p:spPr>
        <p:txBody>
          <a:bodyPr wrap="square">
            <a:sp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Networking</a:t>
            </a:r>
            <a:endParaRPr lang="en-US" sz="1961" dirty="0">
              <a:solidFill>
                <a:srgbClr val="FFFFFF"/>
              </a:solidFill>
              <a:latin typeface="Segoe UI Light"/>
              <a:ea typeface="Segoe UI" pitchFamily="34" charset="0"/>
              <a:cs typeface="Segoe UI" pitchFamily="34" charset="0"/>
            </a:endParaRPr>
          </a:p>
        </p:txBody>
      </p:sp>
      <p:sp>
        <p:nvSpPr>
          <p:cNvPr id="7" name="Rectangle 6"/>
          <p:cNvSpPr/>
          <p:nvPr/>
        </p:nvSpPr>
        <p:spPr>
          <a:xfrm>
            <a:off x="156904" y="3642827"/>
            <a:ext cx="2039543" cy="1205079"/>
          </a:xfrm>
          <a:prstGeom prst="rect">
            <a:avLst/>
          </a:prstGeom>
        </p:spPr>
        <p:txBody>
          <a:bodyPr wrap="square">
            <a:no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Compute</a:t>
            </a:r>
          </a:p>
          <a:p>
            <a:pPr defTabSz="914102" fontAlgn="base">
              <a:lnSpc>
                <a:spcPct val="90000"/>
              </a:lnSpc>
              <a:spcBef>
                <a:spcPct val="0"/>
              </a:spcBef>
              <a:spcAft>
                <a:spcPct val="0"/>
              </a:spcAft>
            </a:pPr>
            <a:r>
              <a:rPr lang="en-US" sz="1667" dirty="0">
                <a:solidFill>
                  <a:srgbClr val="FFFFFF"/>
                </a:solidFill>
                <a:latin typeface="Segoe UI Light"/>
                <a:ea typeface="Segoe UI" pitchFamily="34" charset="0"/>
                <a:cs typeface="Segoe UI" pitchFamily="34" charset="0"/>
              </a:rPr>
              <a:t>32 servers per rack</a:t>
            </a:r>
          </a:p>
          <a:p>
            <a:pPr defTabSz="914102" fontAlgn="base">
              <a:lnSpc>
                <a:spcPct val="90000"/>
              </a:lnSpc>
              <a:spcBef>
                <a:spcPct val="0"/>
              </a:spcBef>
              <a:spcAft>
                <a:spcPct val="0"/>
              </a:spcAft>
            </a:pPr>
            <a:r>
              <a:rPr lang="en-US" sz="1667" dirty="0">
                <a:solidFill>
                  <a:srgbClr val="FFFFFF"/>
                </a:solidFill>
                <a:latin typeface="Segoe UI Light"/>
                <a:ea typeface="Segoe UI" pitchFamily="34" charset="0"/>
                <a:cs typeface="Segoe UI" pitchFamily="34" charset="0"/>
              </a:rPr>
              <a:t>128 maximum</a:t>
            </a:r>
          </a:p>
          <a:p>
            <a:pPr defTabSz="914102" fontAlgn="base">
              <a:lnSpc>
                <a:spcPct val="90000"/>
              </a:lnSpc>
              <a:spcBef>
                <a:spcPct val="0"/>
              </a:spcBef>
              <a:spcAft>
                <a:spcPct val="0"/>
              </a:spcAft>
            </a:pPr>
            <a:endParaRPr lang="en-US" sz="1667" dirty="0">
              <a:solidFill>
                <a:srgbClr val="FFFFFF"/>
              </a:solidFill>
              <a:latin typeface="Segoe UI Light"/>
              <a:ea typeface="Segoe UI" pitchFamily="34" charset="0"/>
              <a:cs typeface="Segoe UI" pitchFamily="34" charset="0"/>
            </a:endParaRPr>
          </a:p>
        </p:txBody>
      </p:sp>
      <p:sp>
        <p:nvSpPr>
          <p:cNvPr id="8" name="Rectangle 7"/>
          <p:cNvSpPr/>
          <p:nvPr/>
        </p:nvSpPr>
        <p:spPr>
          <a:xfrm>
            <a:off x="156904" y="5468996"/>
            <a:ext cx="1854154" cy="905179"/>
          </a:xfrm>
          <a:prstGeom prst="rect">
            <a:avLst/>
          </a:prstGeom>
        </p:spPr>
        <p:txBody>
          <a:bodyPr wrap="square">
            <a:spAutoFit/>
          </a:bodyPr>
          <a:lstStyle/>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Storage</a:t>
            </a:r>
          </a:p>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282 TB per rack</a:t>
            </a:r>
          </a:p>
          <a:p>
            <a:pP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1.1 PB maximum</a:t>
            </a:r>
            <a:endParaRPr lang="en-US" sz="1961" dirty="0">
              <a:solidFill>
                <a:srgbClr val="FFFFFF"/>
              </a:solidFill>
              <a:latin typeface="Segoe UI Light"/>
              <a:ea typeface="Segoe UI" pitchFamily="34" charset="0"/>
              <a:cs typeface="Segoe UI" pitchFamily="34" charset="0"/>
            </a:endParaRPr>
          </a:p>
        </p:txBody>
      </p:sp>
      <p:grpSp>
        <p:nvGrpSpPr>
          <p:cNvPr id="10" name="Group 9"/>
          <p:cNvGrpSpPr/>
          <p:nvPr/>
        </p:nvGrpSpPr>
        <p:grpSpPr>
          <a:xfrm>
            <a:off x="8076354" y="1713107"/>
            <a:ext cx="1837671" cy="4780932"/>
            <a:chOff x="8238301" y="1516062"/>
            <a:chExt cx="1874520" cy="4876800"/>
          </a:xfrm>
        </p:grpSpPr>
        <p:sp>
          <p:nvSpPr>
            <p:cNvPr id="11" name="Rectangle 10"/>
            <p:cNvSpPr/>
            <p:nvPr/>
          </p:nvSpPr>
          <p:spPr bwMode="auto">
            <a:xfrm>
              <a:off x="8238301"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4</a:t>
              </a:r>
              <a:endParaRPr lang="en-US" sz="1961" dirty="0">
                <a:solidFill>
                  <a:srgbClr val="FFFFFF"/>
                </a:solidFill>
                <a:latin typeface="Segoe UI Light"/>
                <a:ea typeface="Segoe UI" pitchFamily="34" charset="0"/>
                <a:cs typeface="Segoe UI" pitchFamily="34" charset="0"/>
              </a:endParaRPr>
            </a:p>
          </p:txBody>
        </p:sp>
        <p:sp>
          <p:nvSpPr>
            <p:cNvPr id="12" name="Rectangle 11"/>
            <p:cNvSpPr/>
            <p:nvPr/>
          </p:nvSpPr>
          <p:spPr bwMode="auto">
            <a:xfrm>
              <a:off x="8347940"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13" name="Rectangle 12"/>
            <p:cNvSpPr/>
            <p:nvPr/>
          </p:nvSpPr>
          <p:spPr bwMode="auto">
            <a:xfrm>
              <a:off x="8347939"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14" name="Rectangle 13"/>
            <p:cNvSpPr/>
            <p:nvPr/>
          </p:nvSpPr>
          <p:spPr bwMode="auto">
            <a:xfrm>
              <a:off x="8435121"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sp>
          <p:nvSpPr>
            <p:cNvPr id="15" name="Rectangle 14"/>
            <p:cNvSpPr/>
            <p:nvPr/>
          </p:nvSpPr>
          <p:spPr bwMode="auto">
            <a:xfrm>
              <a:off x="8435121"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cluster</a:t>
              </a:r>
            </a:p>
          </p:txBody>
        </p:sp>
        <p:grpSp>
          <p:nvGrpSpPr>
            <p:cNvPr id="16" name="Group 15"/>
            <p:cNvGrpSpPr/>
            <p:nvPr/>
          </p:nvGrpSpPr>
          <p:grpSpPr>
            <a:xfrm>
              <a:off x="8347939" y="5237098"/>
              <a:ext cx="1655245" cy="1030876"/>
              <a:chOff x="2520623" y="6461790"/>
              <a:chExt cx="1655245" cy="1030876"/>
            </a:xfrm>
          </p:grpSpPr>
          <p:sp>
            <p:nvSpPr>
              <p:cNvPr id="18" name="Rectangle 17"/>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19" name="Rectangle 18"/>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17" name="Rectangle 16"/>
            <p:cNvSpPr/>
            <p:nvPr/>
          </p:nvSpPr>
          <p:spPr bwMode="auto">
            <a:xfrm>
              <a:off x="8435121"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20" name="Group 19"/>
          <p:cNvGrpSpPr/>
          <p:nvPr/>
        </p:nvGrpSpPr>
        <p:grpSpPr>
          <a:xfrm>
            <a:off x="6153214" y="1713107"/>
            <a:ext cx="1837671" cy="4780932"/>
            <a:chOff x="6276598" y="1516062"/>
            <a:chExt cx="1874520" cy="4876800"/>
          </a:xfrm>
        </p:grpSpPr>
        <p:sp>
          <p:nvSpPr>
            <p:cNvPr id="21" name="Rectangle 20"/>
            <p:cNvSpPr/>
            <p:nvPr/>
          </p:nvSpPr>
          <p:spPr bwMode="auto">
            <a:xfrm>
              <a:off x="6276598"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3</a:t>
              </a:r>
              <a:endParaRPr lang="en-US" sz="1961" dirty="0">
                <a:solidFill>
                  <a:srgbClr val="FFFFFF"/>
                </a:solidFill>
                <a:latin typeface="Segoe UI Light"/>
                <a:ea typeface="Segoe UI" pitchFamily="34" charset="0"/>
                <a:cs typeface="Segoe UI" pitchFamily="34" charset="0"/>
              </a:endParaRPr>
            </a:p>
          </p:txBody>
        </p:sp>
        <p:sp>
          <p:nvSpPr>
            <p:cNvPr id="22" name="Rectangle 21"/>
            <p:cNvSpPr/>
            <p:nvPr/>
          </p:nvSpPr>
          <p:spPr bwMode="auto">
            <a:xfrm>
              <a:off x="6386237"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23" name="Rectangle 22"/>
            <p:cNvSpPr/>
            <p:nvPr/>
          </p:nvSpPr>
          <p:spPr bwMode="auto">
            <a:xfrm>
              <a:off x="6386236"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24" name="Rectangle 23"/>
            <p:cNvSpPr/>
            <p:nvPr/>
          </p:nvSpPr>
          <p:spPr bwMode="auto">
            <a:xfrm>
              <a:off x="6474604"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cluster</a:t>
              </a:r>
            </a:p>
          </p:txBody>
        </p:sp>
        <p:sp>
          <p:nvSpPr>
            <p:cNvPr id="25" name="Rectangle 24"/>
            <p:cNvSpPr/>
            <p:nvPr/>
          </p:nvSpPr>
          <p:spPr bwMode="auto">
            <a:xfrm>
              <a:off x="6474604"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nvGrpSpPr>
            <p:cNvPr id="26" name="Group 25"/>
            <p:cNvGrpSpPr/>
            <p:nvPr/>
          </p:nvGrpSpPr>
          <p:grpSpPr>
            <a:xfrm>
              <a:off x="6386236" y="5237098"/>
              <a:ext cx="1655245" cy="1030876"/>
              <a:chOff x="2520623" y="6461790"/>
              <a:chExt cx="1655245" cy="1030876"/>
            </a:xfrm>
          </p:grpSpPr>
          <p:sp>
            <p:nvSpPr>
              <p:cNvPr id="28" name="Rectangle 27"/>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29" name="Rectangle 28"/>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27" name="Rectangle 26"/>
            <p:cNvSpPr/>
            <p:nvPr/>
          </p:nvSpPr>
          <p:spPr bwMode="auto">
            <a:xfrm>
              <a:off x="6474604"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sp>
        <p:nvSpPr>
          <p:cNvPr id="31" name="Rectangle 30"/>
          <p:cNvSpPr/>
          <p:nvPr/>
        </p:nvSpPr>
        <p:spPr bwMode="auto">
          <a:xfrm>
            <a:off x="2306934" y="1713107"/>
            <a:ext cx="1837671" cy="4780932"/>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1</a:t>
            </a:r>
            <a:endParaRPr lang="en-US" sz="1961" dirty="0">
              <a:solidFill>
                <a:srgbClr val="FFFFFF"/>
              </a:solidFill>
              <a:latin typeface="Segoe UI Light"/>
              <a:ea typeface="Segoe UI" pitchFamily="34" charset="0"/>
              <a:cs typeface="Segoe UI" pitchFamily="34" charset="0"/>
            </a:endParaRPr>
          </a:p>
        </p:txBody>
      </p:sp>
      <p:sp>
        <p:nvSpPr>
          <p:cNvPr id="32" name="Rectangle 31"/>
          <p:cNvSpPr/>
          <p:nvPr/>
        </p:nvSpPr>
        <p:spPr bwMode="auto">
          <a:xfrm>
            <a:off x="2414418" y="2460129"/>
            <a:ext cx="1622706" cy="583689"/>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33" name="Rectangle 32"/>
          <p:cNvSpPr/>
          <p:nvPr/>
        </p:nvSpPr>
        <p:spPr bwMode="auto">
          <a:xfrm>
            <a:off x="2414417" y="3153738"/>
            <a:ext cx="1622706" cy="2070368"/>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34" name="Rectangle 33"/>
          <p:cNvSpPr/>
          <p:nvPr/>
        </p:nvSpPr>
        <p:spPr bwMode="auto">
          <a:xfrm>
            <a:off x="2499885" y="3720333"/>
            <a:ext cx="1429755" cy="268927"/>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cluster</a:t>
            </a:r>
            <a:endParaRPr lang="en-US" sz="1568" dirty="0">
              <a:solidFill>
                <a:srgbClr val="FFFFFF"/>
              </a:solidFill>
              <a:latin typeface="Segoe UI Light"/>
              <a:ea typeface="Segoe UI" pitchFamily="34" charset="0"/>
              <a:cs typeface="Segoe UI" pitchFamily="34" charset="0"/>
            </a:endParaRPr>
          </a:p>
        </p:txBody>
      </p:sp>
      <p:sp>
        <p:nvSpPr>
          <p:cNvPr id="35" name="Rectangle 34"/>
          <p:cNvSpPr/>
          <p:nvPr/>
        </p:nvSpPr>
        <p:spPr bwMode="auto">
          <a:xfrm>
            <a:off x="2499885" y="4155035"/>
            <a:ext cx="1429755" cy="268927"/>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cluster</a:t>
            </a:r>
            <a:endParaRPr lang="en-US" sz="1568" dirty="0">
              <a:solidFill>
                <a:srgbClr val="FFFFFF"/>
              </a:solidFill>
              <a:latin typeface="Segoe UI Light"/>
              <a:ea typeface="Segoe UI" pitchFamily="34" charset="0"/>
              <a:cs typeface="Segoe UI" pitchFamily="34" charset="0"/>
            </a:endParaRPr>
          </a:p>
        </p:txBody>
      </p:sp>
      <p:sp>
        <p:nvSpPr>
          <p:cNvPr id="36" name="Rectangle 35"/>
          <p:cNvSpPr/>
          <p:nvPr/>
        </p:nvSpPr>
        <p:spPr bwMode="auto">
          <a:xfrm>
            <a:off x="2499885" y="4589735"/>
            <a:ext cx="1429755" cy="44821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cluster</a:t>
            </a:r>
            <a:endParaRPr lang="en-US" sz="1568" dirty="0">
              <a:solidFill>
                <a:srgbClr val="FFFFFF"/>
              </a:solidFill>
              <a:latin typeface="Segoe UI Light"/>
              <a:ea typeface="Segoe UI" pitchFamily="34" charset="0"/>
              <a:cs typeface="Segoe UI" pitchFamily="34" charset="0"/>
            </a:endParaRPr>
          </a:p>
        </p:txBody>
      </p:sp>
      <p:grpSp>
        <p:nvGrpSpPr>
          <p:cNvPr id="37" name="Group 36"/>
          <p:cNvGrpSpPr/>
          <p:nvPr/>
        </p:nvGrpSpPr>
        <p:grpSpPr>
          <a:xfrm>
            <a:off x="2414417" y="5360996"/>
            <a:ext cx="1622706" cy="1010611"/>
            <a:chOff x="2520623" y="6461790"/>
            <a:chExt cx="1655245" cy="1030876"/>
          </a:xfrm>
        </p:grpSpPr>
        <p:sp>
          <p:nvSpPr>
            <p:cNvPr id="39" name="Rectangle 38"/>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40" name="Rectangle 39"/>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cluster</a:t>
              </a:r>
              <a:endParaRPr lang="en-US" sz="1568" dirty="0">
                <a:solidFill>
                  <a:srgbClr val="FFFFFF"/>
                </a:solidFill>
                <a:latin typeface="Segoe UI Light"/>
                <a:ea typeface="Segoe UI" pitchFamily="34" charset="0"/>
                <a:cs typeface="Segoe UI" pitchFamily="34" charset="0"/>
              </a:endParaRPr>
            </a:p>
          </p:txBody>
        </p:sp>
      </p:grpSp>
      <p:sp>
        <p:nvSpPr>
          <p:cNvPr id="38" name="Rectangle 37"/>
          <p:cNvSpPr/>
          <p:nvPr/>
        </p:nvSpPr>
        <p:spPr bwMode="auto">
          <a:xfrm>
            <a:off x="2499885" y="3207149"/>
            <a:ext cx="1429755" cy="44821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nvGrpSpPr>
          <p:cNvPr id="41" name="Group 40"/>
          <p:cNvGrpSpPr/>
          <p:nvPr/>
        </p:nvGrpSpPr>
        <p:grpSpPr>
          <a:xfrm>
            <a:off x="4230074" y="1713107"/>
            <a:ext cx="1837671" cy="4780932"/>
            <a:chOff x="4314895" y="1516062"/>
            <a:chExt cx="1874520" cy="4876800"/>
          </a:xfrm>
        </p:grpSpPr>
        <p:sp>
          <p:nvSpPr>
            <p:cNvPr id="42" name="Rectangle 41"/>
            <p:cNvSpPr/>
            <p:nvPr/>
          </p:nvSpPr>
          <p:spPr bwMode="auto">
            <a:xfrm>
              <a:off x="4314895" y="1516062"/>
              <a:ext cx="1874520" cy="487680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961" dirty="0">
                <a:solidFill>
                  <a:srgbClr val="FFFFFF"/>
                </a:solidFill>
                <a:latin typeface="Segoe UI Light"/>
                <a:ea typeface="Segoe UI" pitchFamily="34" charset="0"/>
                <a:cs typeface="Segoe UI" pitchFamily="34" charset="0"/>
              </a:endParaRPr>
            </a:p>
            <a:p>
              <a:pPr algn="ctr" defTabSz="914102" fontAlgn="base">
                <a:lnSpc>
                  <a:spcPct val="90000"/>
                </a:lnSpc>
                <a:spcBef>
                  <a:spcPct val="0"/>
                </a:spcBef>
                <a:spcAft>
                  <a:spcPct val="0"/>
                </a:spcAft>
              </a:pPr>
              <a:r>
                <a:rPr lang="en-US" sz="1961" dirty="0">
                  <a:solidFill>
                    <a:srgbClr val="FFFFFF"/>
                  </a:solidFill>
                  <a:latin typeface="Segoe UI Light"/>
                  <a:ea typeface="Segoe UI" pitchFamily="34" charset="0"/>
                  <a:cs typeface="Segoe UI" pitchFamily="34" charset="0"/>
                </a:rPr>
                <a:t>Rack 2</a:t>
              </a:r>
              <a:endParaRPr lang="en-US" sz="1961" dirty="0">
                <a:solidFill>
                  <a:srgbClr val="FFFFFF"/>
                </a:solidFill>
                <a:latin typeface="Segoe UI Light"/>
                <a:ea typeface="Segoe UI" pitchFamily="34" charset="0"/>
                <a:cs typeface="Segoe UI" pitchFamily="34" charset="0"/>
              </a:endParaRPr>
            </a:p>
          </p:txBody>
        </p:sp>
        <p:sp>
          <p:nvSpPr>
            <p:cNvPr id="43" name="Rectangle 42"/>
            <p:cNvSpPr/>
            <p:nvPr/>
          </p:nvSpPr>
          <p:spPr bwMode="auto">
            <a:xfrm>
              <a:off x="4424534" y="2278063"/>
              <a:ext cx="1655245" cy="595393"/>
            </a:xfrm>
            <a:prstGeom prst="rect">
              <a:avLst/>
            </a:prstGeom>
            <a:solidFill>
              <a:srgbClr val="02214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Agg</a:t>
              </a:r>
              <a:r>
                <a:rPr lang="en-US" sz="1568" dirty="0">
                  <a:solidFill>
                    <a:srgbClr val="FFFFFF"/>
                  </a:solidFill>
                  <a:latin typeface="Segoe UI Light"/>
                  <a:ea typeface="Segoe UI" pitchFamily="34" charset="0"/>
                  <a:cs typeface="Segoe UI" pitchFamily="34" charset="0"/>
                </a:rPr>
                <a:t> Switches</a:t>
              </a:r>
            </a:p>
            <a:p>
              <a:pPr algn="ctr" defTabSz="914102" fontAlgn="base">
                <a:lnSpc>
                  <a:spcPct val="90000"/>
                </a:lnSpc>
                <a:spcBef>
                  <a:spcPct val="0"/>
                </a:spcBef>
                <a:spcAft>
                  <a:spcPct val="0"/>
                </a:spcAft>
              </a:pPr>
              <a:r>
                <a:rPr lang="en-US" sz="1568" dirty="0" err="1">
                  <a:solidFill>
                    <a:srgbClr val="FFFFFF"/>
                  </a:solidFill>
                  <a:latin typeface="Segoe UI Light"/>
                  <a:ea typeface="Segoe UI" pitchFamily="34" charset="0"/>
                  <a:cs typeface="Segoe UI" pitchFamily="34" charset="0"/>
                </a:rPr>
                <a:t>Mgmt</a:t>
              </a:r>
              <a:r>
                <a:rPr lang="en-US" sz="1568" dirty="0">
                  <a:solidFill>
                    <a:srgbClr val="FFFFFF"/>
                  </a:solidFill>
                  <a:latin typeface="Segoe UI Light"/>
                  <a:ea typeface="Segoe UI" pitchFamily="34" charset="0"/>
                  <a:cs typeface="Segoe UI" pitchFamily="34" charset="0"/>
                </a:rPr>
                <a:t> Switches</a:t>
              </a:r>
            </a:p>
          </p:txBody>
        </p:sp>
        <p:sp>
          <p:nvSpPr>
            <p:cNvPr id="44" name="Rectangle 43"/>
            <p:cNvSpPr/>
            <p:nvPr/>
          </p:nvSpPr>
          <p:spPr bwMode="auto">
            <a:xfrm>
              <a:off x="4424533" y="2985580"/>
              <a:ext cx="1655245" cy="2111883"/>
            </a:xfrm>
            <a:prstGeom prst="rect">
              <a:avLst/>
            </a:prstGeom>
            <a:solidFill>
              <a:srgbClr val="20BD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45" name="Rectangle 44"/>
            <p:cNvSpPr/>
            <p:nvPr/>
          </p:nvSpPr>
          <p:spPr bwMode="auto">
            <a:xfrm>
              <a:off x="4511715" y="4006955"/>
              <a:ext cx="1458425" cy="27432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Edge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sp>
          <p:nvSpPr>
            <p:cNvPr id="46" name="Rectangle 45"/>
            <p:cNvSpPr/>
            <p:nvPr/>
          </p:nvSpPr>
          <p:spPr bwMode="auto">
            <a:xfrm>
              <a:off x="4511715" y="445037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Compute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nvGrpSpPr>
            <p:cNvPr id="47" name="Group 46"/>
            <p:cNvGrpSpPr/>
            <p:nvPr/>
          </p:nvGrpSpPr>
          <p:grpSpPr>
            <a:xfrm>
              <a:off x="4424533" y="5237098"/>
              <a:ext cx="1655245" cy="1030876"/>
              <a:chOff x="2520623" y="6461790"/>
              <a:chExt cx="1655245" cy="1030876"/>
            </a:xfrm>
          </p:grpSpPr>
          <p:sp>
            <p:nvSpPr>
              <p:cNvPr id="49" name="Rectangle 48"/>
              <p:cNvSpPr/>
              <p:nvPr/>
            </p:nvSpPr>
            <p:spPr bwMode="auto">
              <a:xfrm>
                <a:off x="2520623" y="6461790"/>
                <a:ext cx="1655245" cy="1030876"/>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endParaRPr lang="en-US" sz="1568" dirty="0">
                  <a:solidFill>
                    <a:srgbClr val="FFFFFF"/>
                  </a:solidFill>
                  <a:latin typeface="Segoe UI Light"/>
                  <a:ea typeface="Segoe UI" pitchFamily="34" charset="0"/>
                  <a:cs typeface="Segoe UI" pitchFamily="34" charset="0"/>
                </a:endParaRPr>
              </a:p>
            </p:txBody>
          </p:sp>
          <p:sp>
            <p:nvSpPr>
              <p:cNvPr id="50" name="Rectangle 49"/>
              <p:cNvSpPr/>
              <p:nvPr/>
            </p:nvSpPr>
            <p:spPr bwMode="auto">
              <a:xfrm>
                <a:off x="2610369" y="6543702"/>
                <a:ext cx="1475752" cy="867052"/>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Storage </a:t>
                </a:r>
                <a:r>
                  <a:rPr lang="en-US" sz="1568" dirty="0">
                    <a:solidFill>
                      <a:srgbClr val="FFFFFF"/>
                    </a:solidFill>
                    <a:latin typeface="Segoe UI Light"/>
                    <a:ea typeface="Segoe UI" pitchFamily="34" charset="0"/>
                    <a:cs typeface="Segoe UI" pitchFamily="34" charset="0"/>
                  </a:rPr>
                  <a:t>cluster</a:t>
                </a:r>
                <a:endParaRPr lang="en-US" sz="1568" dirty="0">
                  <a:solidFill>
                    <a:srgbClr val="FFFFFF"/>
                  </a:solidFill>
                  <a:latin typeface="Segoe UI Light"/>
                  <a:ea typeface="Segoe UI" pitchFamily="34" charset="0"/>
                  <a:cs typeface="Segoe UI" pitchFamily="34" charset="0"/>
                </a:endParaRPr>
              </a:p>
            </p:txBody>
          </p:sp>
        </p:grpSp>
        <p:sp>
          <p:nvSpPr>
            <p:cNvPr id="48" name="Rectangle 47"/>
            <p:cNvSpPr/>
            <p:nvPr/>
          </p:nvSpPr>
          <p:spPr bwMode="auto">
            <a:xfrm>
              <a:off x="4511715" y="3040062"/>
              <a:ext cx="1458425" cy="457200"/>
            </a:xfrm>
            <a:prstGeom prst="rect">
              <a:avLst/>
            </a:prstGeom>
            <a:solidFill>
              <a:srgbClr val="1074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44821" rIns="89642" bIns="44821"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1568" dirty="0">
                  <a:solidFill>
                    <a:srgbClr val="FFFFFF"/>
                  </a:solidFill>
                  <a:latin typeface="Segoe UI Light"/>
                  <a:ea typeface="Segoe UI" pitchFamily="34" charset="0"/>
                  <a:cs typeface="Segoe UI" pitchFamily="34" charset="0"/>
                </a:rPr>
                <a:t>Access switches</a:t>
              </a:r>
              <a:endParaRPr lang="en-US" sz="1568" dirty="0">
                <a:solidFill>
                  <a:srgbClr val="FFFFFF"/>
                </a:solidFill>
                <a:latin typeface="Segoe UI Light"/>
                <a:ea typeface="Segoe UI" pitchFamily="34" charset="0"/>
                <a:cs typeface="Segoe UI" pitchFamily="34" charset="0"/>
              </a:endParaRPr>
            </a:p>
          </p:txBody>
        </p:sp>
      </p:grpSp>
      <p:grpSp>
        <p:nvGrpSpPr>
          <p:cNvPr id="51" name="Group 50"/>
          <p:cNvGrpSpPr/>
          <p:nvPr/>
        </p:nvGrpSpPr>
        <p:grpSpPr>
          <a:xfrm>
            <a:off x="2464339" y="3738679"/>
            <a:ext cx="3631662" cy="2563944"/>
            <a:chOff x="2513754" y="3570706"/>
            <a:chExt cx="3704484" cy="2615356"/>
          </a:xfrm>
        </p:grpSpPr>
        <p:cxnSp>
          <p:nvCxnSpPr>
            <p:cNvPr id="52" name="Straight Connector 51"/>
            <p:cNvCxnSpPr/>
            <p:nvPr/>
          </p:nvCxnSpPr>
          <p:spPr>
            <a:xfrm>
              <a:off x="2539362" y="5316832"/>
              <a:ext cx="0" cy="86923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3" name="Straight Connector 52"/>
            <p:cNvCxnSpPr/>
            <p:nvPr/>
          </p:nvCxnSpPr>
          <p:spPr>
            <a:xfrm>
              <a:off x="2533644" y="3572340"/>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4" name="Straight Connector 53"/>
            <p:cNvCxnSpPr/>
            <p:nvPr/>
          </p:nvCxnSpPr>
          <p:spPr>
            <a:xfrm>
              <a:off x="2550012" y="4006955"/>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5" name="Straight Connector 54"/>
            <p:cNvCxnSpPr/>
            <p:nvPr/>
          </p:nvCxnSpPr>
          <p:spPr>
            <a:xfrm>
              <a:off x="2550012" y="4450372"/>
              <a:ext cx="0" cy="45720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6" name="Straight Connector 55"/>
            <p:cNvCxnSpPr/>
            <p:nvPr/>
          </p:nvCxnSpPr>
          <p:spPr>
            <a:xfrm flipH="1">
              <a:off x="2513754" y="53168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7" name="Straight Connector 56"/>
            <p:cNvCxnSpPr/>
            <p:nvPr/>
          </p:nvCxnSpPr>
          <p:spPr>
            <a:xfrm flipH="1">
              <a:off x="2513754" y="61860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8" name="Straight Connector 57"/>
            <p:cNvCxnSpPr/>
            <p:nvPr/>
          </p:nvCxnSpPr>
          <p:spPr>
            <a:xfrm flipH="1">
              <a:off x="2513754" y="49075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59" name="Straight Connector 58"/>
            <p:cNvCxnSpPr/>
            <p:nvPr/>
          </p:nvCxnSpPr>
          <p:spPr>
            <a:xfrm flipH="1">
              <a:off x="2513754" y="44354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0" name="Straight Connector 59"/>
            <p:cNvCxnSpPr/>
            <p:nvPr/>
          </p:nvCxnSpPr>
          <p:spPr>
            <a:xfrm flipH="1">
              <a:off x="2513754" y="42970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1" name="Straight Connector 60"/>
            <p:cNvCxnSpPr/>
            <p:nvPr/>
          </p:nvCxnSpPr>
          <p:spPr>
            <a:xfrm flipH="1">
              <a:off x="2513754" y="40178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2" name="Straight Connector 61"/>
            <p:cNvCxnSpPr/>
            <p:nvPr/>
          </p:nvCxnSpPr>
          <p:spPr>
            <a:xfrm flipH="1">
              <a:off x="2513754" y="38247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3" name="Straight Connector 62"/>
            <p:cNvCxnSpPr/>
            <p:nvPr/>
          </p:nvCxnSpPr>
          <p:spPr>
            <a:xfrm flipH="1">
              <a:off x="2513754" y="35707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64" name="Group 63"/>
          <p:cNvGrpSpPr/>
          <p:nvPr/>
        </p:nvGrpSpPr>
        <p:grpSpPr>
          <a:xfrm>
            <a:off x="6140598" y="3738679"/>
            <a:ext cx="1904815" cy="2563944"/>
            <a:chOff x="2666154" y="3723106"/>
            <a:chExt cx="3704484" cy="2615356"/>
          </a:xfrm>
        </p:grpSpPr>
        <p:cxnSp>
          <p:nvCxnSpPr>
            <p:cNvPr id="65" name="Straight Connector 64"/>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6" name="Straight Connector 65"/>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7" name="Straight Connector 66"/>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8" name="Straight Connector 67"/>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69" name="Straight Connector 68"/>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0" name="Straight Connector 69"/>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1" name="Straight Connector 70"/>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72" name="Straight Connector 71"/>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73" name="Group 72"/>
          <p:cNvGrpSpPr/>
          <p:nvPr/>
        </p:nvGrpSpPr>
        <p:grpSpPr>
          <a:xfrm>
            <a:off x="10141607" y="3726817"/>
            <a:ext cx="1915618" cy="2194768"/>
            <a:chOff x="16261897" y="3558606"/>
            <a:chExt cx="1954030" cy="2238778"/>
          </a:xfrm>
        </p:grpSpPr>
        <p:sp>
          <p:nvSpPr>
            <p:cNvPr id="74" name="Rectangle 73"/>
            <p:cNvSpPr/>
            <p:nvPr/>
          </p:nvSpPr>
          <p:spPr>
            <a:xfrm>
              <a:off x="16261897" y="3558606"/>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Management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5" name="Rectangle 74"/>
            <p:cNvSpPr/>
            <p:nvPr/>
          </p:nvSpPr>
          <p:spPr>
            <a:xfrm>
              <a:off x="16478567" y="4028421"/>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Edge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6" name="Rectangle 75"/>
            <p:cNvSpPr/>
            <p:nvPr/>
          </p:nvSpPr>
          <p:spPr>
            <a:xfrm>
              <a:off x="16343773" y="4534751"/>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Compute </a:t>
              </a:r>
              <a:r>
                <a:rPr lang="en-US" sz="1176" dirty="0">
                  <a:solidFill>
                    <a:srgbClr val="FFFFFF"/>
                  </a:solidFill>
                  <a:latin typeface="Segoe UI Light"/>
                  <a:ea typeface="Segoe UI" pitchFamily="34" charset="0"/>
                  <a:cs typeface="Segoe UI" pitchFamily="34" charset="0"/>
                </a:rPr>
                <a:t>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sp>
          <p:nvSpPr>
            <p:cNvPr id="77" name="Rectangle 76"/>
            <p:cNvSpPr/>
            <p:nvPr/>
          </p:nvSpPr>
          <p:spPr>
            <a:xfrm>
              <a:off x="16478567" y="5552702"/>
              <a:ext cx="1737360" cy="244682"/>
            </a:xfrm>
            <a:prstGeom prst="rect">
              <a:avLst/>
            </a:prstGeom>
          </p:spPr>
          <p:txBody>
            <a:bodyPr wrap="square" lIns="0" rIns="0">
              <a:noAutofit/>
            </a:bodyPr>
            <a:lstStyle/>
            <a:p>
              <a:pPr defTabSz="914102" fontAlgn="base">
                <a:lnSpc>
                  <a:spcPct val="90000"/>
                </a:lnSpc>
                <a:spcBef>
                  <a:spcPct val="0"/>
                </a:spcBef>
                <a:spcAft>
                  <a:spcPct val="0"/>
                </a:spcAft>
              </a:pPr>
              <a:r>
                <a:rPr lang="en-US" sz="1176" dirty="0">
                  <a:solidFill>
                    <a:srgbClr val="FFFFFF"/>
                  </a:solidFill>
                  <a:latin typeface="Segoe UI Light"/>
                  <a:ea typeface="Segoe UI" pitchFamily="34" charset="0"/>
                  <a:cs typeface="Segoe UI" pitchFamily="34" charset="0"/>
                </a:rPr>
                <a:t>Storage host </a:t>
              </a:r>
              <a:r>
                <a:rPr lang="en-US" sz="1176" dirty="0">
                  <a:solidFill>
                    <a:srgbClr val="FFFFFF"/>
                  </a:solidFill>
                  <a:latin typeface="Segoe UI Light"/>
                  <a:ea typeface="Segoe UI" pitchFamily="34" charset="0"/>
                  <a:cs typeface="Segoe UI" pitchFamily="34" charset="0"/>
                </a:rPr>
                <a:t>g</a:t>
              </a:r>
              <a:r>
                <a:rPr lang="en-US" sz="1176" dirty="0">
                  <a:solidFill>
                    <a:srgbClr val="FFFFFF"/>
                  </a:solidFill>
                  <a:latin typeface="Segoe UI Light"/>
                  <a:ea typeface="Segoe UI" pitchFamily="34" charset="0"/>
                  <a:cs typeface="Segoe UI" pitchFamily="34" charset="0"/>
                </a:rPr>
                <a:t>roup</a:t>
              </a:r>
              <a:endParaRPr lang="en-US" sz="1176" dirty="0">
                <a:solidFill>
                  <a:srgbClr val="FFFFFF"/>
                </a:solidFill>
                <a:latin typeface="Segoe UI Light"/>
                <a:ea typeface="Segoe UI" pitchFamily="34" charset="0"/>
                <a:cs typeface="Segoe UI" pitchFamily="34" charset="0"/>
              </a:endParaRPr>
            </a:p>
          </p:txBody>
        </p:sp>
      </p:grpSp>
      <p:grpSp>
        <p:nvGrpSpPr>
          <p:cNvPr id="78" name="Group 77"/>
          <p:cNvGrpSpPr/>
          <p:nvPr/>
        </p:nvGrpSpPr>
        <p:grpSpPr>
          <a:xfrm>
            <a:off x="11844814" y="3740281"/>
            <a:ext cx="0" cy="2570972"/>
            <a:chOff x="6220293" y="3563537"/>
            <a:chExt cx="0" cy="2622525"/>
          </a:xfrm>
        </p:grpSpPr>
        <p:cxnSp>
          <p:nvCxnSpPr>
            <p:cNvPr id="79" name="Straight Connector 78"/>
            <p:cNvCxnSpPr/>
            <p:nvPr/>
          </p:nvCxnSpPr>
          <p:spPr>
            <a:xfrm>
              <a:off x="6220293" y="3563537"/>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0" name="Straight Connector 79"/>
            <p:cNvCxnSpPr/>
            <p:nvPr/>
          </p:nvCxnSpPr>
          <p:spPr>
            <a:xfrm>
              <a:off x="6220293" y="4022779"/>
              <a:ext cx="0" cy="27432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1" name="Straight Connector 80"/>
            <p:cNvCxnSpPr/>
            <p:nvPr/>
          </p:nvCxnSpPr>
          <p:spPr>
            <a:xfrm>
              <a:off x="6220293" y="4435424"/>
              <a:ext cx="0" cy="472148"/>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2" name="Straight Connector 81"/>
            <p:cNvCxnSpPr/>
            <p:nvPr/>
          </p:nvCxnSpPr>
          <p:spPr>
            <a:xfrm>
              <a:off x="6220293" y="5316832"/>
              <a:ext cx="0" cy="86923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83" name="Group 82"/>
          <p:cNvGrpSpPr/>
          <p:nvPr/>
        </p:nvGrpSpPr>
        <p:grpSpPr>
          <a:xfrm>
            <a:off x="8045413" y="3738679"/>
            <a:ext cx="1904815" cy="2563944"/>
            <a:chOff x="2666154" y="3723106"/>
            <a:chExt cx="3704484" cy="2615356"/>
          </a:xfrm>
        </p:grpSpPr>
        <p:cxnSp>
          <p:nvCxnSpPr>
            <p:cNvPr id="84" name="Straight Connector 83"/>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5" name="Straight Connector 84"/>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6" name="Straight Connector 85"/>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7" name="Straight Connector 86"/>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8" name="Straight Connector 87"/>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89" name="Straight Connector 88"/>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0" name="Straight Connector 89"/>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1" name="Straight Connector 90"/>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grpSp>
        <p:nvGrpSpPr>
          <p:cNvPr id="92" name="Group 91"/>
          <p:cNvGrpSpPr/>
          <p:nvPr/>
        </p:nvGrpSpPr>
        <p:grpSpPr>
          <a:xfrm>
            <a:off x="9950227" y="3738679"/>
            <a:ext cx="1904815" cy="2563944"/>
            <a:chOff x="2666154" y="3723106"/>
            <a:chExt cx="3704484" cy="2615356"/>
          </a:xfrm>
        </p:grpSpPr>
        <p:cxnSp>
          <p:nvCxnSpPr>
            <p:cNvPr id="93" name="Straight Connector 92"/>
            <p:cNvCxnSpPr/>
            <p:nvPr/>
          </p:nvCxnSpPr>
          <p:spPr>
            <a:xfrm flipH="1">
              <a:off x="2666154" y="546923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4" name="Straight Connector 93"/>
            <p:cNvCxnSpPr/>
            <p:nvPr/>
          </p:nvCxnSpPr>
          <p:spPr>
            <a:xfrm flipH="1">
              <a:off x="2666154" y="6338462"/>
              <a:ext cx="3684593"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5" name="Straight Connector 94"/>
            <p:cNvCxnSpPr/>
            <p:nvPr/>
          </p:nvCxnSpPr>
          <p:spPr>
            <a:xfrm flipH="1">
              <a:off x="2666154" y="5059972"/>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6" name="Straight Connector 95"/>
            <p:cNvCxnSpPr/>
            <p:nvPr/>
          </p:nvCxnSpPr>
          <p:spPr>
            <a:xfrm flipH="1">
              <a:off x="2666154" y="45878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7" name="Straight Connector 96"/>
            <p:cNvCxnSpPr/>
            <p:nvPr/>
          </p:nvCxnSpPr>
          <p:spPr>
            <a:xfrm flipH="1">
              <a:off x="2666154" y="4449499"/>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8" name="Straight Connector 97"/>
            <p:cNvCxnSpPr/>
            <p:nvPr/>
          </p:nvCxnSpPr>
          <p:spPr>
            <a:xfrm flipH="1">
              <a:off x="2666154" y="4170247"/>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99" name="Straight Connector 98"/>
            <p:cNvCxnSpPr/>
            <p:nvPr/>
          </p:nvCxnSpPr>
          <p:spPr>
            <a:xfrm flipH="1">
              <a:off x="2666154" y="3977124"/>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100" name="Straight Connector 99"/>
            <p:cNvCxnSpPr/>
            <p:nvPr/>
          </p:nvCxnSpPr>
          <p:spPr>
            <a:xfrm flipH="1">
              <a:off x="2666154" y="3723106"/>
              <a:ext cx="3704484" cy="0"/>
            </a:xfrm>
            <a:prstGeom prst="line">
              <a:avLst/>
            </a:prstGeom>
            <a:noFill/>
            <a:ln w="28575">
              <a:solidFill>
                <a:schemeClr val="accent5"/>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grpSp>
    </p:spTree>
    <p:extLst>
      <p:ext uri="{BB962C8B-B14F-4D97-AF65-F5344CB8AC3E}">
        <p14:creationId xmlns:p14="http://schemas.microsoft.com/office/powerpoint/2010/main" val="186125341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mph" presetSubtype="2" fill="hold" nodeType="withEffect">
                                  <p:stCondLst>
                                    <p:cond delay="0"/>
                                  </p:stCondLst>
                                  <p:childTnLst>
                                    <p:animClr clrSpc="rgb" dir="cw">
                                      <p:cBhvr>
                                        <p:cTn id="6" dur="500" fill="hold"/>
                                        <p:tgtEl>
                                          <p:spTgt spid="34"/>
                                        </p:tgtEl>
                                        <p:attrNameLst>
                                          <p:attrName>fillcolor</p:attrName>
                                        </p:attrNameLst>
                                      </p:cBhvr>
                                      <p:to>
                                        <a:schemeClr val="accent1"/>
                                      </p:to>
                                    </p:animClr>
                                    <p:set>
                                      <p:cBhvr>
                                        <p:cTn id="7" dur="500" fill="hold"/>
                                        <p:tgtEl>
                                          <p:spTgt spid="34"/>
                                        </p:tgtEl>
                                        <p:attrNameLst>
                                          <p:attrName>fill.type</p:attrName>
                                        </p:attrNameLst>
                                      </p:cBhvr>
                                      <p:to>
                                        <p:strVal val="solid"/>
                                      </p:to>
                                    </p:set>
                                    <p:set>
                                      <p:cBhvr>
                                        <p:cTn id="8" dur="500" fill="hold"/>
                                        <p:tgtEl>
                                          <p:spTgt spid="34"/>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3345" y="170825"/>
            <a:ext cx="10514108" cy="625387"/>
          </a:xfrm>
        </p:spPr>
        <p:txBody>
          <a:bodyPr>
            <a:noAutofit/>
          </a:bodyPr>
          <a:lstStyle/>
          <a:p>
            <a:r>
              <a:rPr lang="en-US" dirty="0" smtClean="0"/>
              <a:t>Management Cluster</a:t>
            </a:r>
            <a:endParaRPr lang="en-US" dirty="0"/>
          </a:p>
        </p:txBody>
      </p:sp>
      <p:grpSp>
        <p:nvGrpSpPr>
          <p:cNvPr id="19" name="Group 18"/>
          <p:cNvGrpSpPr/>
          <p:nvPr/>
        </p:nvGrpSpPr>
        <p:grpSpPr>
          <a:xfrm>
            <a:off x="425275" y="1126763"/>
            <a:ext cx="9343427" cy="4924454"/>
            <a:chOff x="4541837" y="1132416"/>
            <a:chExt cx="6220533" cy="5108045"/>
          </a:xfrm>
        </p:grpSpPr>
        <p:grpSp>
          <p:nvGrpSpPr>
            <p:cNvPr id="17" name="Group 16"/>
            <p:cNvGrpSpPr/>
            <p:nvPr/>
          </p:nvGrpSpPr>
          <p:grpSpPr>
            <a:xfrm>
              <a:off x="4541837" y="1132416"/>
              <a:ext cx="6220533" cy="5108045"/>
              <a:chOff x="4541837" y="1641211"/>
              <a:chExt cx="6220533" cy="4294452"/>
            </a:xfrm>
          </p:grpSpPr>
          <p:grpSp>
            <p:nvGrpSpPr>
              <p:cNvPr id="51" name="Group 50"/>
              <p:cNvGrpSpPr/>
              <p:nvPr/>
            </p:nvGrpSpPr>
            <p:grpSpPr>
              <a:xfrm>
                <a:off x="4541837" y="1641211"/>
                <a:ext cx="6220533" cy="4294452"/>
                <a:chOff x="5717219" y="1890944"/>
                <a:chExt cx="5923709" cy="3842522"/>
              </a:xfrm>
            </p:grpSpPr>
            <p:sp>
              <p:nvSpPr>
                <p:cNvPr id="52" name="Rectangle 51"/>
                <p:cNvSpPr/>
                <p:nvPr/>
              </p:nvSpPr>
              <p:spPr>
                <a:xfrm>
                  <a:off x="5717219" y="1890944"/>
                  <a:ext cx="5923709" cy="3842522"/>
                </a:xfrm>
                <a:prstGeom prst="rect">
                  <a:avLst/>
                </a:prstGeom>
                <a:gradFill rotWithShape="1">
                  <a:gsLst>
                    <a:gs pos="0">
                      <a:srgbClr val="70AD47">
                        <a:lumMod val="110000"/>
                        <a:satMod val="105000"/>
                        <a:tint val="67000"/>
                      </a:srgbClr>
                    </a:gs>
                    <a:gs pos="50000">
                      <a:srgbClr val="70AD47">
                        <a:lumMod val="105000"/>
                        <a:satMod val="103000"/>
                        <a:tint val="73000"/>
                      </a:srgbClr>
                    </a:gs>
                    <a:gs pos="100000">
                      <a:srgbClr val="70AD47">
                        <a:lumMod val="105000"/>
                        <a:satMod val="109000"/>
                        <a:tint val="81000"/>
                      </a:srgbClr>
                    </a:gs>
                  </a:gsLst>
                  <a:lin ang="5400000" scaled="0"/>
                </a:gradFill>
                <a:ln w="6350" cap="flat" cmpd="sng" algn="ctr">
                  <a:solidFill>
                    <a:srgbClr val="70AD47"/>
                  </a:solidFill>
                  <a:prstDash val="solid"/>
                  <a:miter lim="800000"/>
                </a:ln>
                <a:effectLst/>
              </p:spPr>
              <p:txBody>
                <a:bodyPr rtlCol="0" anchor="t"/>
                <a:lstStyle/>
                <a:p>
                  <a:pPr algn="ctr" defTabSz="896386">
                    <a:defRPr/>
                  </a:pPr>
                  <a:endParaRPr lang="en-US" sz="1765" b="1" kern="0" dirty="0">
                    <a:solidFill>
                      <a:prstClr val="black"/>
                    </a:solidFill>
                    <a:latin typeface="Segoe UI Light"/>
                  </a:endParaRPr>
                </a:p>
              </p:txBody>
            </p:sp>
            <p:sp>
              <p:nvSpPr>
                <p:cNvPr id="53" name="Rectangle 52"/>
                <p:cNvSpPr/>
                <p:nvPr/>
              </p:nvSpPr>
              <p:spPr>
                <a:xfrm>
                  <a:off x="6125945" y="3557537"/>
                  <a:ext cx="1680707" cy="550531"/>
                </a:xfrm>
                <a:prstGeom prst="rect">
                  <a:avLst/>
                </a:prstGeom>
                <a:solidFill>
                  <a:schemeClr val="accent4">
                    <a:lumMod val="40000"/>
                    <a:lumOff val="60000"/>
                  </a:schemeClr>
                </a:solidFill>
                <a:ln w="6350" cap="flat" cmpd="sng" algn="ctr">
                  <a:solidFill>
                    <a:srgbClr val="70AD47"/>
                  </a:solidFill>
                  <a:prstDash val="solid"/>
                  <a:miter lim="800000"/>
                </a:ln>
                <a:effectLst/>
              </p:spPr>
              <p:txBody>
                <a:bodyPr rtlCol="0" anchor="ctr" anchorCtr="0"/>
                <a:lstStyle/>
                <a:p>
                  <a:pPr algn="ctr" defTabSz="896386">
                    <a:defRPr/>
                  </a:pPr>
                  <a:r>
                    <a:rPr lang="en-US" sz="1765" kern="0" dirty="0">
                      <a:solidFill>
                        <a:prstClr val="black"/>
                      </a:solidFill>
                      <a:latin typeface="Segoe UI Light"/>
                    </a:rPr>
                    <a:t>VMM (2)</a:t>
                  </a:r>
                </a:p>
              </p:txBody>
            </p:sp>
            <p:sp>
              <p:nvSpPr>
                <p:cNvPr id="57" name="Can 56"/>
                <p:cNvSpPr/>
                <p:nvPr/>
              </p:nvSpPr>
              <p:spPr>
                <a:xfrm>
                  <a:off x="7671702" y="4185790"/>
                  <a:ext cx="3398132" cy="921528"/>
                </a:xfrm>
                <a:prstGeom prst="can">
                  <a:avLst>
                    <a:gd name="adj" fmla="val 22698"/>
                  </a:avLst>
                </a:prstGeom>
                <a:solidFill>
                  <a:schemeClr val="tx1">
                    <a:lumMod val="85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SQL Cluster for dB’s (4 VM’s)</a:t>
                  </a:r>
                </a:p>
                <a:p>
                  <a:pPr algn="ctr" defTabSz="896386">
                    <a:defRPr/>
                  </a:pPr>
                  <a:r>
                    <a:rPr lang="en-US" sz="1765" kern="0" dirty="0">
                      <a:solidFill>
                        <a:prstClr val="black"/>
                      </a:solidFill>
                      <a:latin typeface="Segoe UI Light"/>
                    </a:rPr>
                    <a:t>(VMM, OM, SPF, WSUS, SMA, WAP, DW, Analysis Services)</a:t>
                  </a:r>
                </a:p>
              </p:txBody>
            </p:sp>
            <p:sp>
              <p:nvSpPr>
                <p:cNvPr id="60" name="Flowchart: Document 59"/>
                <p:cNvSpPr/>
                <p:nvPr/>
              </p:nvSpPr>
              <p:spPr>
                <a:xfrm>
                  <a:off x="6273059" y="3976891"/>
                  <a:ext cx="1251529" cy="1166275"/>
                </a:xfrm>
                <a:prstGeom prst="flowChartDocument">
                  <a:avLst/>
                </a:prstGeom>
                <a:solidFill>
                  <a:schemeClr val="accent4">
                    <a:lumMod val="40000"/>
                    <a:lumOff val="60000"/>
                  </a:schemeClr>
                </a:solidFill>
                <a:ln w="6350" cap="flat" cmpd="sng" algn="ctr">
                  <a:solidFill>
                    <a:srgbClr val="70AD47"/>
                  </a:solidFill>
                  <a:prstDash val="solid"/>
                  <a:miter lim="800000"/>
                </a:ln>
                <a:effectLst/>
              </p:spPr>
              <p:txBody>
                <a:bodyPr rtlCol="0" anchor="t"/>
                <a:lstStyle/>
                <a:p>
                  <a:pPr algn="ctr" defTabSz="896386">
                    <a:defRPr/>
                  </a:pPr>
                  <a:r>
                    <a:rPr lang="en-US" sz="1765" kern="0" dirty="0">
                      <a:solidFill>
                        <a:prstClr val="black"/>
                      </a:solidFill>
                      <a:latin typeface="Segoe UI Light"/>
                    </a:rPr>
                    <a:t>VMM Library (1)</a:t>
                  </a:r>
                </a:p>
              </p:txBody>
            </p:sp>
            <p:sp>
              <p:nvSpPr>
                <p:cNvPr id="61" name="Flowchart: Multidocument 60"/>
                <p:cNvSpPr/>
                <p:nvPr/>
              </p:nvSpPr>
              <p:spPr>
                <a:xfrm>
                  <a:off x="6377898" y="4254837"/>
                  <a:ext cx="1146690" cy="748314"/>
                </a:xfrm>
                <a:prstGeom prst="flowChartMultidocument">
                  <a:avLst/>
                </a:prstGeom>
                <a:solidFill>
                  <a:schemeClr val="accent4">
                    <a:lumMod val="40000"/>
                    <a:lumOff val="6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Service Templates</a:t>
                  </a:r>
                </a:p>
              </p:txBody>
            </p:sp>
            <p:sp>
              <p:nvSpPr>
                <p:cNvPr id="62" name="Isosceles Triangle 61"/>
                <p:cNvSpPr/>
                <p:nvPr/>
              </p:nvSpPr>
              <p:spPr>
                <a:xfrm>
                  <a:off x="5717219" y="2286294"/>
                  <a:ext cx="1249332" cy="1066192"/>
                </a:xfrm>
                <a:prstGeom prst="triangle">
                  <a:avLst>
                    <a:gd name="adj" fmla="val 46861"/>
                  </a:avLst>
                </a:prstGeom>
                <a:solidFill>
                  <a:schemeClr val="bg2"/>
                </a:solidFill>
                <a:ln w="6350" cap="flat" cmpd="sng" algn="ctr">
                  <a:solidFill>
                    <a:srgbClr val="70AD47"/>
                  </a:solidFill>
                  <a:prstDash val="solid"/>
                  <a:miter lim="800000"/>
                </a:ln>
                <a:effectLst/>
              </p:spPr>
              <p:txBody>
                <a:bodyPr lIns="0" rIns="0" rtlCol="0" anchor="t" anchorCtr="0"/>
                <a:lstStyle/>
                <a:p>
                  <a:pPr algn="ctr" defTabSz="896386">
                    <a:defRPr/>
                  </a:pPr>
                  <a:r>
                    <a:rPr lang="en-US" sz="1765" kern="0" dirty="0">
                      <a:solidFill>
                        <a:srgbClr val="FFFFFF"/>
                      </a:solidFill>
                      <a:latin typeface="Segoe UI Light"/>
                    </a:rPr>
                    <a:t>AD/DNS/DHCP (3)</a:t>
                  </a:r>
                </a:p>
              </p:txBody>
            </p:sp>
            <p:sp>
              <p:nvSpPr>
                <p:cNvPr id="63" name="TextBox 62"/>
                <p:cNvSpPr txBox="1"/>
                <p:nvPr/>
              </p:nvSpPr>
              <p:spPr>
                <a:xfrm>
                  <a:off x="6536127" y="2038536"/>
                  <a:ext cx="704499" cy="283985"/>
                </a:xfrm>
                <a:prstGeom prst="rect">
                  <a:avLst/>
                </a:prstGeom>
                <a:noFill/>
              </p:spPr>
              <p:txBody>
                <a:bodyPr wrap="none" rtlCol="0">
                  <a:spAutoFit/>
                </a:bodyPr>
                <a:lstStyle/>
                <a:p>
                  <a:pPr defTabSz="896386">
                    <a:defRPr/>
                  </a:pPr>
                  <a:r>
                    <a:rPr lang="en-US" sz="1765" kern="0" dirty="0">
                      <a:solidFill>
                        <a:prstClr val="black"/>
                      </a:solidFill>
                      <a:latin typeface="Segoe UI Light"/>
                    </a:rPr>
                    <a:t>Mgmt AD</a:t>
                  </a:r>
                </a:p>
              </p:txBody>
            </p:sp>
            <p:sp>
              <p:nvSpPr>
                <p:cNvPr id="64" name="Rectangle 63"/>
                <p:cNvSpPr/>
                <p:nvPr/>
              </p:nvSpPr>
              <p:spPr>
                <a:xfrm>
                  <a:off x="5985971" y="5289936"/>
                  <a:ext cx="5359920" cy="287602"/>
                </a:xfrm>
                <a:prstGeom prst="rect">
                  <a:avLst/>
                </a:prstGeom>
                <a:solidFill>
                  <a:schemeClr val="accent4">
                    <a:lumMod val="40000"/>
                    <a:lumOff val="6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DPM (1) (for backing up Management cluster)</a:t>
                  </a:r>
                </a:p>
              </p:txBody>
            </p:sp>
          </p:grpSp>
          <p:sp>
            <p:nvSpPr>
              <p:cNvPr id="35" name="Rectangle 34"/>
              <p:cNvSpPr/>
              <p:nvPr/>
            </p:nvSpPr>
            <p:spPr>
              <a:xfrm>
                <a:off x="7124102" y="2727198"/>
                <a:ext cx="1121854" cy="529599"/>
              </a:xfrm>
              <a:prstGeom prst="rect">
                <a:avLst/>
              </a:prstGeom>
              <a:solidFill>
                <a:schemeClr val="accent1">
                  <a:lumMod val="60000"/>
                  <a:lumOff val="4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IaaS RP (SPF) (2)</a:t>
                </a:r>
              </a:p>
            </p:txBody>
          </p:sp>
          <p:sp>
            <p:nvSpPr>
              <p:cNvPr id="36" name="Rectangle 35"/>
              <p:cNvSpPr/>
              <p:nvPr/>
            </p:nvSpPr>
            <p:spPr>
              <a:xfrm>
                <a:off x="8332186" y="2726358"/>
                <a:ext cx="1121854" cy="529599"/>
              </a:xfrm>
              <a:prstGeom prst="rect">
                <a:avLst/>
              </a:prstGeom>
              <a:solidFill>
                <a:schemeClr val="accent4">
                  <a:lumMod val="40000"/>
                  <a:lumOff val="6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SMA (3)</a:t>
                </a:r>
              </a:p>
            </p:txBody>
          </p:sp>
          <p:sp>
            <p:nvSpPr>
              <p:cNvPr id="37" name="Rectangle 36"/>
              <p:cNvSpPr/>
              <p:nvPr/>
            </p:nvSpPr>
            <p:spPr>
              <a:xfrm>
                <a:off x="5909820" y="2125663"/>
                <a:ext cx="1121854" cy="529599"/>
              </a:xfrm>
              <a:prstGeom prst="rect">
                <a:avLst/>
              </a:prstGeom>
              <a:solidFill>
                <a:schemeClr val="bg2"/>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srgbClr val="FFFFFF"/>
                    </a:solidFill>
                    <a:latin typeface="Segoe UI Light"/>
                  </a:rPr>
                  <a:t>WDS (1)</a:t>
                </a:r>
              </a:p>
            </p:txBody>
          </p:sp>
          <p:sp>
            <p:nvSpPr>
              <p:cNvPr id="38" name="Rectangle 37"/>
              <p:cNvSpPr/>
              <p:nvPr/>
            </p:nvSpPr>
            <p:spPr>
              <a:xfrm>
                <a:off x="7124102" y="2125662"/>
                <a:ext cx="1121854" cy="529599"/>
              </a:xfrm>
              <a:prstGeom prst="rect">
                <a:avLst/>
              </a:prstGeom>
              <a:solidFill>
                <a:schemeClr val="bg2"/>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srgbClr val="FFFFFF"/>
                    </a:solidFill>
                    <a:latin typeface="Segoe UI Light"/>
                  </a:rPr>
                  <a:t>WSUS (1)</a:t>
                </a:r>
              </a:p>
            </p:txBody>
          </p:sp>
          <p:sp>
            <p:nvSpPr>
              <p:cNvPr id="39" name="Rectangle 38"/>
              <p:cNvSpPr/>
              <p:nvPr/>
            </p:nvSpPr>
            <p:spPr>
              <a:xfrm>
                <a:off x="8330511" y="2126595"/>
                <a:ext cx="1121854" cy="529599"/>
              </a:xfrm>
              <a:prstGeom prst="rect">
                <a:avLst/>
              </a:prstGeom>
              <a:solidFill>
                <a:schemeClr val="accent1">
                  <a:lumMod val="60000"/>
                  <a:lumOff val="4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WAP Tenant  API (2)</a:t>
                </a:r>
              </a:p>
            </p:txBody>
          </p:sp>
          <p:sp>
            <p:nvSpPr>
              <p:cNvPr id="40" name="Rectangle 39"/>
              <p:cNvSpPr/>
              <p:nvPr/>
            </p:nvSpPr>
            <p:spPr>
              <a:xfrm>
                <a:off x="9544634" y="2103786"/>
                <a:ext cx="1121854" cy="1153012"/>
              </a:xfrm>
              <a:prstGeom prst="rect">
                <a:avLst/>
              </a:prstGeom>
              <a:solidFill>
                <a:schemeClr val="accent1">
                  <a:lumMod val="60000"/>
                  <a:lumOff val="4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WAP Admin </a:t>
                </a:r>
                <a:r>
                  <a:rPr lang="en-US" sz="1765" kern="0" dirty="0">
                    <a:solidFill>
                      <a:prstClr val="black"/>
                    </a:solidFill>
                    <a:latin typeface="Segoe UI Light"/>
                  </a:rPr>
                  <a:t>Portal/API</a:t>
                </a:r>
                <a:r>
                  <a:rPr lang="en-US" sz="1765" kern="0" dirty="0">
                    <a:solidFill>
                      <a:prstClr val="black"/>
                    </a:solidFill>
                    <a:latin typeface="Segoe UI Light"/>
                  </a:rPr>
                  <a:t>, Service </a:t>
                </a:r>
                <a:r>
                  <a:rPr lang="en-US" sz="1765" kern="0" dirty="0">
                    <a:solidFill>
                      <a:prstClr val="black"/>
                    </a:solidFill>
                    <a:latin typeface="Segoe UI Light"/>
                  </a:rPr>
                  <a:t>Reporting (3)</a:t>
                </a:r>
                <a:endParaRPr lang="en-US" sz="1765" kern="0" dirty="0">
                  <a:solidFill>
                    <a:prstClr val="black"/>
                  </a:solidFill>
                  <a:latin typeface="Segoe UI Light"/>
                </a:endParaRPr>
              </a:p>
            </p:txBody>
          </p:sp>
        </p:grpSp>
        <p:sp>
          <p:nvSpPr>
            <p:cNvPr id="44" name="Rectangle 43"/>
            <p:cNvSpPr/>
            <p:nvPr/>
          </p:nvSpPr>
          <p:spPr>
            <a:xfrm>
              <a:off x="5898704" y="2424146"/>
              <a:ext cx="1121854" cy="655953"/>
            </a:xfrm>
            <a:prstGeom prst="rect">
              <a:avLst/>
            </a:prstGeom>
            <a:solidFill>
              <a:schemeClr val="accent1">
                <a:lumMod val="60000"/>
                <a:lumOff val="40000"/>
              </a:schemeClr>
            </a:solidFill>
            <a:ln w="6350" cap="flat" cmpd="sng" algn="ctr">
              <a:solidFill>
                <a:srgbClr val="70AD47"/>
              </a:solidFill>
              <a:prstDash val="solid"/>
              <a:miter lim="800000"/>
            </a:ln>
            <a:effectLst/>
          </p:spPr>
          <p:txBody>
            <a:bodyPr rtlCol="0" anchor="ctr"/>
            <a:lstStyle/>
            <a:p>
              <a:pPr algn="ctr" defTabSz="896386">
                <a:defRPr/>
              </a:pPr>
              <a:r>
                <a:rPr lang="en-US" sz="1765" kern="0" dirty="0">
                  <a:solidFill>
                    <a:prstClr val="black"/>
                  </a:solidFill>
                  <a:latin typeface="Segoe UI Light"/>
                </a:rPr>
                <a:t>ADFS (2)</a:t>
              </a:r>
              <a:endParaRPr lang="en-US" sz="1765" kern="0" dirty="0">
                <a:solidFill>
                  <a:prstClr val="black"/>
                </a:solidFill>
                <a:latin typeface="Segoe UI Light"/>
              </a:endParaRPr>
            </a:p>
          </p:txBody>
        </p:sp>
        <p:sp>
          <p:nvSpPr>
            <p:cNvPr id="45" name="Rectangle 44"/>
            <p:cNvSpPr/>
            <p:nvPr/>
          </p:nvSpPr>
          <p:spPr>
            <a:xfrm>
              <a:off x="6836145" y="3345745"/>
              <a:ext cx="1764924" cy="731847"/>
            </a:xfrm>
            <a:prstGeom prst="rect">
              <a:avLst/>
            </a:prstGeom>
            <a:solidFill>
              <a:schemeClr val="accent4">
                <a:lumMod val="40000"/>
                <a:lumOff val="60000"/>
              </a:schemeClr>
            </a:solidFill>
            <a:ln w="6350" cap="flat" cmpd="sng" algn="ctr">
              <a:solidFill>
                <a:srgbClr val="70AD47"/>
              </a:solidFill>
              <a:prstDash val="solid"/>
              <a:miter lim="800000"/>
            </a:ln>
            <a:effectLst/>
          </p:spPr>
          <p:txBody>
            <a:bodyPr rtlCol="0" anchor="ctr" anchorCtr="0"/>
            <a:lstStyle/>
            <a:p>
              <a:pPr algn="ctr" defTabSz="896386">
                <a:defRPr/>
              </a:pPr>
              <a:r>
                <a:rPr lang="en-US" sz="1765" kern="0" dirty="0">
                  <a:solidFill>
                    <a:prstClr val="black"/>
                  </a:solidFill>
                  <a:latin typeface="Segoe UI Light"/>
                </a:rPr>
                <a:t>OM (3)</a:t>
              </a:r>
            </a:p>
          </p:txBody>
        </p:sp>
        <p:sp>
          <p:nvSpPr>
            <p:cNvPr id="46" name="Rectangle 45"/>
            <p:cNvSpPr/>
            <p:nvPr/>
          </p:nvSpPr>
          <p:spPr>
            <a:xfrm>
              <a:off x="8748475" y="3345744"/>
              <a:ext cx="1764924" cy="731847"/>
            </a:xfrm>
            <a:prstGeom prst="rect">
              <a:avLst/>
            </a:prstGeom>
            <a:solidFill>
              <a:schemeClr val="tx1">
                <a:lumMod val="85000"/>
              </a:schemeClr>
            </a:solidFill>
            <a:ln w="6350" cap="flat" cmpd="sng" algn="ctr">
              <a:solidFill>
                <a:srgbClr val="70AD47"/>
              </a:solidFill>
              <a:prstDash val="solid"/>
              <a:miter lim="800000"/>
            </a:ln>
            <a:effectLst/>
          </p:spPr>
          <p:txBody>
            <a:bodyPr rtlCol="0" anchor="ctr" anchorCtr="0"/>
            <a:lstStyle/>
            <a:p>
              <a:pPr algn="ctr" defTabSz="896386">
                <a:defRPr/>
              </a:pPr>
              <a:r>
                <a:rPr lang="en-US" sz="1765" kern="0" dirty="0">
                  <a:solidFill>
                    <a:prstClr val="black"/>
                  </a:solidFill>
                  <a:latin typeface="Segoe UI Light"/>
                </a:rPr>
                <a:t>Console (4)</a:t>
              </a:r>
            </a:p>
          </p:txBody>
        </p:sp>
      </p:grpSp>
      <p:sp>
        <p:nvSpPr>
          <p:cNvPr id="21" name="TextBox 20"/>
          <p:cNvSpPr txBox="1"/>
          <p:nvPr/>
        </p:nvSpPr>
        <p:spPr>
          <a:xfrm>
            <a:off x="438216" y="5968871"/>
            <a:ext cx="8571164" cy="669832"/>
          </a:xfrm>
          <a:prstGeom prst="rect">
            <a:avLst/>
          </a:prstGeom>
          <a:noFill/>
        </p:spPr>
        <p:txBody>
          <a:bodyPr wrap="square" lIns="179285" tIns="143428" rIns="179285" bIns="143428" rtlCol="0">
            <a:spAutoFit/>
          </a:bodyPr>
          <a:lstStyle/>
          <a:p>
            <a:pPr defTabSz="914367">
              <a:lnSpc>
                <a:spcPct val="90000"/>
              </a:lnSpc>
              <a:spcAft>
                <a:spcPts val="588"/>
              </a:spcAft>
            </a:pPr>
            <a:r>
              <a:rPr lang="en-US" sz="2745" dirty="0">
                <a:gradFill>
                  <a:gsLst>
                    <a:gs pos="2917">
                      <a:srgbClr val="FFFFFF"/>
                    </a:gs>
                    <a:gs pos="30000">
                      <a:srgbClr val="FFFFFF"/>
                    </a:gs>
                  </a:gsLst>
                  <a:lin ang="5400000" scaled="0"/>
                </a:gradFill>
                <a:latin typeface="Segoe UI Light"/>
              </a:rPr>
              <a:t>32 VM’s on a 6 x node Hyper-V failover cluster </a:t>
            </a:r>
          </a:p>
        </p:txBody>
      </p:sp>
      <p:sp>
        <p:nvSpPr>
          <p:cNvPr id="22" name="TextBox 21"/>
          <p:cNvSpPr txBox="1"/>
          <p:nvPr/>
        </p:nvSpPr>
        <p:spPr>
          <a:xfrm>
            <a:off x="9698184" y="3056228"/>
            <a:ext cx="2411791" cy="601944"/>
          </a:xfrm>
          <a:prstGeom prst="rect">
            <a:avLst/>
          </a:prstGeom>
          <a:noFill/>
        </p:spPr>
        <p:txBody>
          <a:bodyPr wrap="square" lIns="179285" tIns="143428" rIns="179285" bIns="143428" rtlCol="0">
            <a:spAutoFit/>
          </a:bodyPr>
          <a:lstStyle/>
          <a:p>
            <a:pPr defTabSz="914367">
              <a:lnSpc>
                <a:spcPct val="90000"/>
              </a:lnSpc>
              <a:spcAft>
                <a:spcPts val="588"/>
              </a:spcAft>
            </a:pPr>
            <a:r>
              <a:rPr lang="en-US" sz="2255" dirty="0">
                <a:gradFill>
                  <a:gsLst>
                    <a:gs pos="2917">
                      <a:srgbClr val="FFFFFF"/>
                    </a:gs>
                    <a:gs pos="30000">
                      <a:srgbClr val="FFFFFF"/>
                    </a:gs>
                  </a:gsLst>
                  <a:lin ang="5400000" scaled="0"/>
                </a:gradFill>
                <a:latin typeface="Segoe UI Light"/>
              </a:rPr>
              <a:t>Deployed for HA</a:t>
            </a:r>
          </a:p>
        </p:txBody>
      </p:sp>
      <p:pic>
        <p:nvPicPr>
          <p:cNvPr id="65" name="Picture 64"/>
          <p:cNvPicPr>
            <a:picLocks noChangeAspect="1"/>
          </p:cNvPicPr>
          <p:nvPr/>
        </p:nvPicPr>
        <p:blipFill>
          <a:blip r:embed="rId2"/>
          <a:stretch>
            <a:fillRect/>
          </a:stretch>
        </p:blipFill>
        <p:spPr>
          <a:xfrm>
            <a:off x="11237694" y="24128"/>
            <a:ext cx="786821" cy="1530430"/>
          </a:xfrm>
          <a:prstGeom prst="rect">
            <a:avLst/>
          </a:prstGeom>
        </p:spPr>
      </p:pic>
      <p:sp>
        <p:nvSpPr>
          <p:cNvPr id="4" name="Oval 3"/>
          <p:cNvSpPr/>
          <p:nvPr/>
        </p:nvSpPr>
        <p:spPr bwMode="auto">
          <a:xfrm>
            <a:off x="11237694" y="515619"/>
            <a:ext cx="872281" cy="280592"/>
          </a:xfrm>
          <a:prstGeom prst="ellipse">
            <a:avLst/>
          </a:prstGeom>
          <a:noFill/>
          <a:ln w="15875">
            <a:solidFill>
              <a:srgbClr val="DC3C0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latin typeface="Segoe UI"/>
            </a:endParaRPr>
          </a:p>
        </p:txBody>
      </p:sp>
      <p:pic>
        <p:nvPicPr>
          <p:cNvPr id="27" name="Picture 26"/>
          <p:cNvPicPr>
            <a:picLocks noChangeAspect="1"/>
          </p:cNvPicPr>
          <p:nvPr/>
        </p:nvPicPr>
        <p:blipFill>
          <a:blip r:embed="rId3" cstate="print">
            <a:clrChange>
              <a:clrFrom>
                <a:srgbClr val="595959"/>
              </a:clrFrom>
              <a:clrTo>
                <a:srgbClr val="595959">
                  <a:alpha val="0"/>
                </a:srgbClr>
              </a:clrTo>
            </a:clrChange>
            <a:extLst>
              <a:ext uri="{28A0092B-C50C-407E-A947-70E740481C1C}">
                <a14:useLocalDpi xmlns:a14="http://schemas.microsoft.com/office/drawing/2010/main" val="0"/>
              </a:ext>
            </a:extLst>
          </a:blip>
          <a:stretch>
            <a:fillRect/>
          </a:stretch>
        </p:blipFill>
        <p:spPr>
          <a:xfrm>
            <a:off x="10503423" y="488"/>
            <a:ext cx="878352" cy="1632944"/>
          </a:xfrm>
          <a:prstGeom prst="rect">
            <a:avLst/>
          </a:prstGeom>
        </p:spPr>
      </p:pic>
    </p:spTree>
    <p:extLst>
      <p:ext uri="{BB962C8B-B14F-4D97-AF65-F5344CB8AC3E}">
        <p14:creationId xmlns:p14="http://schemas.microsoft.com/office/powerpoint/2010/main" val="4133330206"/>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CPS – Management Services</a:t>
            </a:r>
            <a:endParaRPr lang="en-US" dirty="0"/>
          </a:p>
        </p:txBody>
      </p:sp>
      <p:pic>
        <p:nvPicPr>
          <p:cNvPr id="5" name="Picture 4" descr="D:\chasat\My Pictures\demo\Virtual Machine Dashboard.PNG"/>
          <p:cNvPicPr/>
          <p:nvPr/>
        </p:nvPicPr>
        <p:blipFill>
          <a:blip r:embed="rId3" cstate="screen">
            <a:extLst>
              <a:ext uri="{28A0092B-C50C-407E-A947-70E740481C1C}">
                <a14:useLocalDpi xmlns:a14="http://schemas.microsoft.com/office/drawing/2010/main" val="0"/>
              </a:ext>
            </a:extLst>
          </a:blip>
          <a:srcRect/>
          <a:stretch>
            <a:fillRect/>
          </a:stretch>
        </p:blipFill>
        <p:spPr bwMode="auto">
          <a:xfrm>
            <a:off x="334120" y="4126189"/>
            <a:ext cx="2533023" cy="1849672"/>
          </a:xfrm>
          <a:prstGeom prst="rect">
            <a:avLst/>
          </a:prstGeom>
          <a:noFill/>
          <a:ln>
            <a:noFill/>
          </a:ln>
        </p:spPr>
      </p:pic>
      <p:sp>
        <p:nvSpPr>
          <p:cNvPr id="7" name="TextBox 6"/>
          <p:cNvSpPr txBox="1"/>
          <p:nvPr/>
        </p:nvSpPr>
        <p:spPr>
          <a:xfrm>
            <a:off x="601662" y="5808217"/>
            <a:ext cx="2241062"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solidFill>
                  <a:srgbClr val="FFFFFF"/>
                </a:solidFill>
                <a:latin typeface="Segoe UI Light"/>
              </a:rPr>
              <a:t>Monitoring</a:t>
            </a:r>
          </a:p>
        </p:txBody>
      </p:sp>
      <p:pic>
        <p:nvPicPr>
          <p:cNvPr id="10" name="Picture 9"/>
          <p:cNvPicPr>
            <a:picLocks noChangeAspect="1"/>
          </p:cNvPicPr>
          <p:nvPr/>
        </p:nvPicPr>
        <p:blipFill>
          <a:blip r:embed="rId4"/>
          <a:stretch>
            <a:fillRect/>
          </a:stretch>
        </p:blipFill>
        <p:spPr>
          <a:xfrm>
            <a:off x="3345387" y="4157048"/>
            <a:ext cx="2569064" cy="1818592"/>
          </a:xfrm>
          <a:prstGeom prst="rect">
            <a:avLst/>
          </a:prstGeom>
        </p:spPr>
      </p:pic>
      <p:sp>
        <p:nvSpPr>
          <p:cNvPr id="11" name="TextBox 10"/>
          <p:cNvSpPr txBox="1"/>
          <p:nvPr/>
        </p:nvSpPr>
        <p:spPr>
          <a:xfrm>
            <a:off x="3651987" y="5839129"/>
            <a:ext cx="2241062" cy="615522"/>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solidFill>
                  <a:srgbClr val="FFFFFF"/>
                </a:solidFill>
                <a:latin typeface="Segoe UI Light"/>
              </a:rPr>
              <a:t>Automation</a:t>
            </a:r>
          </a:p>
        </p:txBody>
      </p:sp>
      <p:pic>
        <p:nvPicPr>
          <p:cNvPr id="12" name="Picture 11"/>
          <p:cNvPicPr>
            <a:picLocks noChangeAspect="1"/>
          </p:cNvPicPr>
          <p:nvPr/>
        </p:nvPicPr>
        <p:blipFill>
          <a:blip r:embed="rId5"/>
          <a:stretch>
            <a:fillRect/>
          </a:stretch>
        </p:blipFill>
        <p:spPr>
          <a:xfrm>
            <a:off x="6348067" y="1497122"/>
            <a:ext cx="2557419" cy="1826378"/>
          </a:xfrm>
          <a:prstGeom prst="rect">
            <a:avLst/>
          </a:prstGeom>
        </p:spPr>
      </p:pic>
      <p:sp>
        <p:nvSpPr>
          <p:cNvPr id="13" name="TextBox 12"/>
          <p:cNvSpPr txBox="1"/>
          <p:nvPr/>
        </p:nvSpPr>
        <p:spPr>
          <a:xfrm>
            <a:off x="5917403" y="3197483"/>
            <a:ext cx="3418746" cy="615522"/>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353" dirty="0">
                <a:solidFill>
                  <a:srgbClr val="FFFFFF"/>
                </a:solidFill>
                <a:latin typeface="Segoe UI Light"/>
              </a:rPr>
              <a:t>Backup (Tenant/MC)</a:t>
            </a:r>
          </a:p>
        </p:txBody>
      </p:sp>
      <p:pic>
        <p:nvPicPr>
          <p:cNvPr id="14" name="Picture 13"/>
          <p:cNvPicPr>
            <a:picLocks noChangeAspect="1"/>
          </p:cNvPicPr>
          <p:nvPr/>
        </p:nvPicPr>
        <p:blipFill>
          <a:blip r:embed="rId6"/>
          <a:stretch>
            <a:fillRect/>
          </a:stretch>
        </p:blipFill>
        <p:spPr>
          <a:xfrm>
            <a:off x="6348065" y="4151784"/>
            <a:ext cx="2557419" cy="1826378"/>
          </a:xfrm>
          <a:prstGeom prst="rect">
            <a:avLst/>
          </a:prstGeom>
        </p:spPr>
      </p:pic>
      <p:sp>
        <p:nvSpPr>
          <p:cNvPr id="15" name="TextBox 14"/>
          <p:cNvSpPr txBox="1"/>
          <p:nvPr/>
        </p:nvSpPr>
        <p:spPr>
          <a:xfrm>
            <a:off x="5974555" y="5854586"/>
            <a:ext cx="3361593" cy="615522"/>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353" dirty="0">
                <a:solidFill>
                  <a:srgbClr val="FFFFFF"/>
                </a:solidFill>
                <a:latin typeface="Segoe UI Light"/>
              </a:rPr>
              <a:t>Patching &amp; Upgrade</a:t>
            </a:r>
          </a:p>
        </p:txBody>
      </p:sp>
      <p:pic>
        <p:nvPicPr>
          <p:cNvPr id="16" name="Picture 15"/>
          <p:cNvPicPr>
            <a:picLocks noChangeAspect="1"/>
          </p:cNvPicPr>
          <p:nvPr/>
        </p:nvPicPr>
        <p:blipFill>
          <a:blip r:embed="rId7"/>
          <a:stretch>
            <a:fillRect/>
          </a:stretch>
        </p:blipFill>
        <p:spPr>
          <a:xfrm>
            <a:off x="9216165" y="2756682"/>
            <a:ext cx="2557419" cy="1826378"/>
          </a:xfrm>
          <a:prstGeom prst="rect">
            <a:avLst/>
          </a:prstGeom>
        </p:spPr>
      </p:pic>
      <p:sp>
        <p:nvSpPr>
          <p:cNvPr id="17" name="TextBox 16"/>
          <p:cNvSpPr txBox="1"/>
          <p:nvPr/>
        </p:nvSpPr>
        <p:spPr>
          <a:xfrm>
            <a:off x="8814077" y="4478300"/>
            <a:ext cx="3361593" cy="615522"/>
          </a:xfrm>
          <a:prstGeom prst="rect">
            <a:avLst/>
          </a:prstGeom>
          <a:noFill/>
        </p:spPr>
        <p:txBody>
          <a:bodyPr wrap="square" lIns="179285" tIns="143428" rIns="179285" bIns="143428" rtlCol="0">
            <a:spAutoFit/>
          </a:bodyPr>
          <a:lstStyle/>
          <a:p>
            <a:pPr algn="ctr" defTabSz="914367">
              <a:lnSpc>
                <a:spcPct val="90000"/>
              </a:lnSpc>
              <a:spcAft>
                <a:spcPts val="588"/>
              </a:spcAft>
            </a:pPr>
            <a:r>
              <a:rPr lang="en-US" sz="2353" dirty="0">
                <a:solidFill>
                  <a:srgbClr val="FFFFFF"/>
                </a:solidFill>
                <a:latin typeface="Segoe UI Light"/>
              </a:rPr>
              <a:t>Disaster Recovery</a:t>
            </a:r>
          </a:p>
        </p:txBody>
      </p:sp>
      <p:grpSp>
        <p:nvGrpSpPr>
          <p:cNvPr id="4" name="Group 3"/>
          <p:cNvGrpSpPr/>
          <p:nvPr/>
        </p:nvGrpSpPr>
        <p:grpSpPr>
          <a:xfrm>
            <a:off x="194537" y="1481666"/>
            <a:ext cx="6153529" cy="2350528"/>
            <a:chOff x="198437" y="1510879"/>
            <a:chExt cx="6276920" cy="2397661"/>
          </a:xfrm>
        </p:grpSpPr>
        <p:sp>
          <p:nvSpPr>
            <p:cNvPr id="6" name="TextBox 5"/>
            <p:cNvSpPr txBox="1"/>
            <p:nvPr/>
          </p:nvSpPr>
          <p:spPr>
            <a:xfrm>
              <a:off x="198437" y="3249144"/>
              <a:ext cx="2743200" cy="627864"/>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solidFill>
                    <a:srgbClr val="FFFFFF"/>
                  </a:solidFill>
                  <a:latin typeface="Segoe UI Light"/>
                </a:rPr>
                <a:t>Configure/deploy</a:t>
              </a:r>
            </a:p>
          </p:txBody>
        </p:sp>
        <p:pic>
          <p:nvPicPr>
            <p:cNvPr id="8" name="Picture 7"/>
            <p:cNvPicPr>
              <a:picLocks noChangeAspect="1"/>
            </p:cNvPicPr>
            <p:nvPr/>
          </p:nvPicPr>
          <p:blipFill>
            <a:blip r:embed="rId8"/>
            <a:stretch>
              <a:fillRect/>
            </a:stretch>
          </p:blipFill>
          <p:spPr>
            <a:xfrm>
              <a:off x="3369058" y="1510879"/>
              <a:ext cx="2608701" cy="1886762"/>
            </a:xfrm>
            <a:prstGeom prst="rect">
              <a:avLst/>
            </a:prstGeom>
          </p:spPr>
        </p:pic>
        <p:sp>
          <p:nvSpPr>
            <p:cNvPr id="9" name="TextBox 8"/>
            <p:cNvSpPr txBox="1"/>
            <p:nvPr/>
          </p:nvSpPr>
          <p:spPr>
            <a:xfrm>
              <a:off x="2988058" y="3280676"/>
              <a:ext cx="3487299" cy="627864"/>
            </a:xfrm>
            <a:prstGeom prst="rect">
              <a:avLst/>
            </a:prstGeom>
            <a:noFill/>
          </p:spPr>
          <p:txBody>
            <a:bodyPr wrap="square" lIns="179285" tIns="143428" rIns="179285" bIns="143428" rtlCol="0">
              <a:spAutoFit/>
            </a:bodyPr>
            <a:lstStyle/>
            <a:p>
              <a:pPr defTabSz="914367">
                <a:lnSpc>
                  <a:spcPct val="90000"/>
                </a:lnSpc>
                <a:spcAft>
                  <a:spcPts val="588"/>
                </a:spcAft>
              </a:pPr>
              <a:r>
                <a:rPr lang="en-US" sz="2353" dirty="0">
                  <a:gradFill>
                    <a:gsLst>
                      <a:gs pos="2917">
                        <a:srgbClr val="FFFFFF"/>
                      </a:gs>
                      <a:gs pos="30000">
                        <a:srgbClr val="FFFFFF"/>
                      </a:gs>
                    </a:gsLst>
                    <a:lin ang="5400000" scaled="0"/>
                  </a:gradFill>
                  <a:latin typeface="Segoe UI Light"/>
                </a:rPr>
                <a:t>Service </a:t>
              </a:r>
              <a:r>
                <a:rPr lang="en-US" sz="2353" dirty="0">
                  <a:solidFill>
                    <a:srgbClr val="FFFFFF"/>
                  </a:solidFill>
                  <a:latin typeface="Segoe UI Light"/>
                </a:rPr>
                <a:t>Administration</a:t>
              </a:r>
            </a:p>
          </p:txBody>
        </p:sp>
        <p:pic>
          <p:nvPicPr>
            <p:cNvPr id="2" name="Picture 1"/>
            <p:cNvPicPr>
              <a:picLocks noChangeAspect="1"/>
            </p:cNvPicPr>
            <p:nvPr/>
          </p:nvPicPr>
          <p:blipFill>
            <a:blip r:embed="rId9"/>
            <a:stretch>
              <a:fillRect/>
            </a:stretch>
          </p:blipFill>
          <p:spPr>
            <a:xfrm>
              <a:off x="287085" y="1510879"/>
              <a:ext cx="2542518" cy="1889109"/>
            </a:xfrm>
            <a:prstGeom prst="rect">
              <a:avLst/>
            </a:prstGeom>
          </p:spPr>
        </p:pic>
      </p:grpSp>
    </p:spTree>
    <p:extLst>
      <p:ext uri="{BB962C8B-B14F-4D97-AF65-F5344CB8AC3E}">
        <p14:creationId xmlns:p14="http://schemas.microsoft.com/office/powerpoint/2010/main" val="12879990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nodeType="clickEffect">
                                  <p:stCondLst>
                                    <p:cond delay="0"/>
                                  </p:stCondLst>
                                  <p:childTnLst>
                                    <p:set>
                                      <p:cBhvr rctx="PPT">
                                        <p:cTn id="6" dur="indefinite"/>
                                        <p:tgtEl>
                                          <p:spTgt spid="4"/>
                                        </p:tgtEl>
                                        <p:attrNameLst>
                                          <p:attrName>style.opacity</p:attrName>
                                        </p:attrNameLst>
                                      </p:cBhvr>
                                      <p:to>
                                        <p:strVal val="0.25"/>
                                      </p:to>
                                    </p:set>
                                    <p:animEffect filter="image" prLst="opacity: 0.25">
                                      <p:cBhvr rctx="IE">
                                        <p:cTn id="7" dur="indefinite"/>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Monitoring</a:t>
            </a:r>
            <a:endParaRPr lang="en-US" dirty="0"/>
          </a:p>
        </p:txBody>
      </p:sp>
    </p:spTree>
    <p:extLst>
      <p:ext uri="{BB962C8B-B14F-4D97-AF65-F5344CB8AC3E}">
        <p14:creationId xmlns:p14="http://schemas.microsoft.com/office/powerpoint/2010/main" val="272626706"/>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CPS 1.0 Monitoring Goals</a:t>
            </a:r>
            <a:endParaRPr lang="en-US" dirty="0"/>
          </a:p>
        </p:txBody>
      </p:sp>
      <p:sp>
        <p:nvSpPr>
          <p:cNvPr id="5" name="Text Placeholder 4"/>
          <p:cNvSpPr>
            <a:spLocks noGrp="1"/>
          </p:cNvSpPr>
          <p:nvPr>
            <p:ph type="body" sz="quarter" idx="4294967295"/>
          </p:nvPr>
        </p:nvSpPr>
        <p:spPr>
          <a:xfrm>
            <a:off x="269241" y="1189494"/>
            <a:ext cx="11655840" cy="3856062"/>
          </a:xfrm>
          <a:prstGeom prst="rect">
            <a:avLst/>
          </a:prstGeom>
        </p:spPr>
        <p:txBody>
          <a:bodyPr/>
          <a:lstStyle/>
          <a:p>
            <a:pPr marL="448193" indent="-448193">
              <a:buFont typeface="Arial" panose="020B0604020202020204" pitchFamily="34" charset="0"/>
              <a:buChar char="•"/>
            </a:pPr>
            <a:r>
              <a:rPr lang="en-US" sz="2745" dirty="0"/>
              <a:t>Deploy and configure all required monitoring infrastructure and agents via automated methods</a:t>
            </a:r>
          </a:p>
          <a:p>
            <a:pPr marL="448193" indent="-448193">
              <a:buFont typeface="Arial" panose="020B0604020202020204" pitchFamily="34" charset="0"/>
              <a:buChar char="•"/>
            </a:pPr>
            <a:r>
              <a:rPr lang="en-US" sz="2745" dirty="0"/>
              <a:t>Provide current</a:t>
            </a:r>
            <a:r>
              <a:rPr lang="en-US" sz="2745" dirty="0"/>
              <a:t>, actionable health state of Hosts, Infrastructure VMs (Management Cluster, Edge Cluster, WAP Tenant Services), and the CPS software components.</a:t>
            </a:r>
            <a:endParaRPr lang="en-US" sz="2745" dirty="0"/>
          </a:p>
          <a:p>
            <a:pPr marL="448193" indent="-448193">
              <a:buFont typeface="Arial" panose="020B0604020202020204" pitchFamily="34" charset="0"/>
              <a:buChar char="•"/>
            </a:pPr>
            <a:r>
              <a:rPr lang="en-US" sz="2745" dirty="0"/>
              <a:t>When problems occur with the CPS Stamp as a Fabric Admin I receive actionable alerts </a:t>
            </a:r>
            <a:endParaRPr lang="en-US" sz="2745" dirty="0"/>
          </a:p>
          <a:p>
            <a:pPr marL="448193" indent="-448193">
              <a:buFont typeface="Arial" panose="020B0604020202020204" pitchFamily="34" charset="0"/>
              <a:buChar char="•"/>
            </a:pPr>
            <a:r>
              <a:rPr lang="en-US" sz="2745" dirty="0"/>
              <a:t>During </a:t>
            </a:r>
            <a:r>
              <a:rPr lang="en-US" sz="2745" dirty="0"/>
              <a:t>CPS Stamp Maintenance I can pause monitoring using documented maintenance mode steps to avoid false alerting.</a:t>
            </a:r>
          </a:p>
        </p:txBody>
      </p:sp>
    </p:spTree>
    <p:extLst>
      <p:ext uri="{BB962C8B-B14F-4D97-AF65-F5344CB8AC3E}">
        <p14:creationId xmlns:p14="http://schemas.microsoft.com/office/powerpoint/2010/main" val="183929417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 calcmode="lin" valueType="num">
                                      <p:cBhvr additive="base">
                                        <p:cTn id="12" dur="500" fill="hold"/>
                                        <p:tgtEl>
                                          <p:spTgt spid="5">
                                            <p:txEl>
                                              <p:pRg st="1" end="1"/>
                                            </p:txEl>
                                          </p:spTgt>
                                        </p:tgtEl>
                                        <p:attrNameLst>
                                          <p:attrName>ppt_x</p:attrName>
                                        </p:attrNameLst>
                                      </p:cBhvr>
                                      <p:tavLst>
                                        <p:tav tm="0">
                                          <p:val>
                                            <p:strVal val="0-#ppt_w/2"/>
                                          </p:val>
                                        </p:tav>
                                        <p:tav tm="100000">
                                          <p:val>
                                            <p:strVal val="#ppt_x"/>
                                          </p:val>
                                        </p:tav>
                                      </p:tavLst>
                                    </p:anim>
                                    <p:anim calcmode="lin" valueType="num">
                                      <p:cBhvr additive="base">
                                        <p:cTn id="13" dur="500" fill="hold"/>
                                        <p:tgtEl>
                                          <p:spTgt spid="5">
                                            <p:txEl>
                                              <p:pRg st="1" end="1"/>
                                            </p:txEl>
                                          </p:spTgt>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 calcmode="lin" valueType="num">
                                      <p:cBhvr additive="base">
                                        <p:cTn id="17" dur="500" fill="hold"/>
                                        <p:tgtEl>
                                          <p:spTgt spid="5">
                                            <p:txEl>
                                              <p:pRg st="2" end="2"/>
                                            </p:txEl>
                                          </p:spTgt>
                                        </p:tgtEl>
                                        <p:attrNameLst>
                                          <p:attrName>ppt_x</p:attrName>
                                        </p:attrNameLst>
                                      </p:cBhvr>
                                      <p:tavLst>
                                        <p:tav tm="0">
                                          <p:val>
                                            <p:strVal val="0-#ppt_w/2"/>
                                          </p:val>
                                        </p:tav>
                                        <p:tav tm="100000">
                                          <p:val>
                                            <p:strVal val="#ppt_x"/>
                                          </p:val>
                                        </p:tav>
                                      </p:tavLst>
                                    </p:anim>
                                    <p:anim calcmode="lin" valueType="num">
                                      <p:cBhvr additive="base">
                                        <p:cTn id="18" dur="500" fill="hold"/>
                                        <p:tgtEl>
                                          <p:spTgt spid="5">
                                            <p:txEl>
                                              <p:pRg st="2" end="2"/>
                                            </p:txEl>
                                          </p:spTgt>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5">
                                            <p:txEl>
                                              <p:pRg st="3" end="3"/>
                                            </p:txEl>
                                          </p:spTgt>
                                        </p:tgtEl>
                                        <p:attrNameLst>
                                          <p:attrName>style.visibility</p:attrName>
                                        </p:attrNameLst>
                                      </p:cBhvr>
                                      <p:to>
                                        <p:strVal val="visible"/>
                                      </p:to>
                                    </p:set>
                                    <p:anim calcmode="lin" valueType="num">
                                      <p:cBhvr additive="base">
                                        <p:cTn id="22" dur="500" fill="hold"/>
                                        <p:tgtEl>
                                          <p:spTgt spid="5">
                                            <p:txEl>
                                              <p:pRg st="3" end="3"/>
                                            </p:txEl>
                                          </p:spTgt>
                                        </p:tgtEl>
                                        <p:attrNameLst>
                                          <p:attrName>ppt_x</p:attrName>
                                        </p:attrNameLst>
                                      </p:cBhvr>
                                      <p:tavLst>
                                        <p:tav tm="0">
                                          <p:val>
                                            <p:strVal val="0-#ppt_w/2"/>
                                          </p:val>
                                        </p:tav>
                                        <p:tav tm="100000">
                                          <p:val>
                                            <p:strVal val="#ppt_x"/>
                                          </p:val>
                                        </p:tav>
                                      </p:tavLst>
                                    </p:anim>
                                    <p:anim calcmode="lin" valueType="num">
                                      <p:cBhvr additive="base">
                                        <p:cTn id="23" dur="500" fill="hold"/>
                                        <p:tgtEl>
                                          <p:spTgt spid="5">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0066" y="1189813"/>
            <a:ext cx="7720369" cy="5280336"/>
          </a:xfrm>
        </p:spPr>
        <p:txBody>
          <a:bodyPr/>
          <a:lstStyle/>
          <a:p>
            <a:r>
              <a:rPr lang="en-US" sz="3200" dirty="0"/>
              <a:t>Integrated testing of management packs during CPS development.  What did we find out?</a:t>
            </a:r>
          </a:p>
          <a:p>
            <a:pPr lvl="1"/>
            <a:r>
              <a:rPr lang="en-US" sz="1800" dirty="0"/>
              <a:t>Management Packs can be noisy! </a:t>
            </a:r>
          </a:p>
          <a:p>
            <a:pPr lvl="1"/>
            <a:r>
              <a:rPr lang="en-US" sz="1800" dirty="0"/>
              <a:t>Understanding fabric health is difficult</a:t>
            </a:r>
          </a:p>
          <a:p>
            <a:r>
              <a:rPr lang="en-US" sz="3200" dirty="0"/>
              <a:t>Making sense of CPS monitoring</a:t>
            </a:r>
          </a:p>
          <a:p>
            <a:pPr lvl="1"/>
            <a:r>
              <a:rPr lang="en-US" sz="1800" dirty="0"/>
              <a:t>Tuned management packs to reduce health and alert noise (overrides + MP fixes)</a:t>
            </a:r>
          </a:p>
          <a:p>
            <a:pPr lvl="1"/>
            <a:r>
              <a:rPr lang="en-US" sz="1800" dirty="0"/>
              <a:t>Create centralized dashboard visualizations </a:t>
            </a:r>
            <a:r>
              <a:rPr lang="en-US" sz="1800" dirty="0"/>
              <a:t>for </a:t>
            </a:r>
            <a:r>
              <a:rPr lang="en-US" sz="1800" dirty="0"/>
              <a:t>health and alerts</a:t>
            </a:r>
          </a:p>
          <a:p>
            <a:r>
              <a:rPr lang="en-US" sz="3200" dirty="0"/>
              <a:t>Results?</a:t>
            </a:r>
            <a:endParaRPr lang="en-US" sz="3200" dirty="0"/>
          </a:p>
          <a:p>
            <a:pPr lvl="1"/>
            <a:r>
              <a:rPr lang="en-US" sz="1800" dirty="0"/>
              <a:t>Eliminated need for customer tuning of OpsMgr MPs</a:t>
            </a:r>
          </a:p>
          <a:p>
            <a:pPr lvl="1"/>
            <a:r>
              <a:rPr lang="en-US" sz="1800" dirty="0"/>
              <a:t>Reduced time spent investigating noisy alerts</a:t>
            </a:r>
          </a:p>
          <a:p>
            <a:pPr lvl="1"/>
            <a:r>
              <a:rPr lang="en-US" sz="1800" dirty="0"/>
              <a:t>Decreased time to effective monitoring</a:t>
            </a:r>
          </a:p>
          <a:p>
            <a:pPr lvl="1"/>
            <a:endParaRPr lang="en-US" sz="1800" dirty="0"/>
          </a:p>
        </p:txBody>
      </p:sp>
      <p:sp>
        <p:nvSpPr>
          <p:cNvPr id="4" name="Title 3"/>
          <p:cNvSpPr>
            <a:spLocks noGrp="1"/>
          </p:cNvSpPr>
          <p:nvPr>
            <p:ph type="title"/>
          </p:nvPr>
        </p:nvSpPr>
        <p:spPr/>
        <p:txBody>
          <a:bodyPr/>
          <a:lstStyle/>
          <a:p>
            <a:r>
              <a:rPr lang="en-US" dirty="0" smtClean="0"/>
              <a:t>OpsMgr in Cloud Platform System (CPS)</a:t>
            </a:r>
            <a:endParaRPr lang="en-US" dirty="0"/>
          </a:p>
        </p:txBody>
      </p:sp>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10366" y="1260697"/>
            <a:ext cx="2498825" cy="3762098"/>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865034" y="2361281"/>
            <a:ext cx="2464047" cy="3712678"/>
          </a:xfrm>
          <a:prstGeom prst="rect">
            <a:avLst/>
          </a:prstGeom>
        </p:spPr>
      </p:pic>
    </p:spTree>
    <p:extLst>
      <p:ext uri="{BB962C8B-B14F-4D97-AF65-F5344CB8AC3E}">
        <p14:creationId xmlns:p14="http://schemas.microsoft.com/office/powerpoint/2010/main" val="29894988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500"/>
                                        <p:tgtEl>
                                          <p:spTgt spid="5">
                                            <p:txEl>
                                              <p:pRg st="0" end="0"/>
                                            </p:txEl>
                                          </p:spTgt>
                                        </p:tgtEl>
                                      </p:cBhvr>
                                    </p:animEffect>
                                  </p:childTnLst>
                                </p:cTn>
                              </p:par>
                            </p:childTnLst>
                          </p:cTn>
                        </p:par>
                        <p:par>
                          <p:cTn id="15" fill="hold">
                            <p:stCondLst>
                              <p:cond delay="1000"/>
                            </p:stCondLst>
                            <p:childTnLst>
                              <p:par>
                                <p:cTn id="16" presetID="10" presetClass="entr" presetSubtype="0" fill="hold" nodeType="after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Effect transition="in" filter="fade">
                                      <p:cBhvr>
                                        <p:cTn id="18" dur="500"/>
                                        <p:tgtEl>
                                          <p:spTgt spid="5">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5">
                                            <p:txEl>
                                              <p:pRg st="2" end="2"/>
                                            </p:txEl>
                                          </p:spTgt>
                                        </p:tgtEl>
                                        <p:attrNameLst>
                                          <p:attrName>style.visibility</p:attrName>
                                        </p:attrNameLst>
                                      </p:cBhvr>
                                      <p:to>
                                        <p:strVal val="visible"/>
                                      </p:to>
                                    </p:set>
                                    <p:animEffect transition="in" filter="fade">
                                      <p:cBhvr>
                                        <p:cTn id="21" dur="500"/>
                                        <p:tgtEl>
                                          <p:spTgt spid="5">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5">
                                            <p:txEl>
                                              <p:pRg st="3" end="3"/>
                                            </p:txEl>
                                          </p:spTgt>
                                        </p:tgtEl>
                                        <p:attrNameLst>
                                          <p:attrName>style.visibility</p:attrName>
                                        </p:attrNameLst>
                                      </p:cBhvr>
                                      <p:to>
                                        <p:strVal val="visible"/>
                                      </p:to>
                                    </p:set>
                                    <p:animEffect transition="in" filter="fade">
                                      <p:cBhvr>
                                        <p:cTn id="26" dur="500"/>
                                        <p:tgtEl>
                                          <p:spTgt spid="5">
                                            <p:txEl>
                                              <p:pRg st="3" end="3"/>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5">
                                            <p:txEl>
                                              <p:pRg st="4" end="4"/>
                                            </p:txEl>
                                          </p:spTgt>
                                        </p:tgtEl>
                                        <p:attrNameLst>
                                          <p:attrName>style.visibility</p:attrName>
                                        </p:attrNameLst>
                                      </p:cBhvr>
                                      <p:to>
                                        <p:strVal val="visible"/>
                                      </p:to>
                                    </p:set>
                                    <p:animEffect transition="in" filter="fade">
                                      <p:cBhvr>
                                        <p:cTn id="29" dur="500"/>
                                        <p:tgtEl>
                                          <p:spTgt spid="5">
                                            <p:txEl>
                                              <p:pRg st="4" end="4"/>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5">
                                            <p:txEl>
                                              <p:pRg st="5" end="5"/>
                                            </p:txEl>
                                          </p:spTgt>
                                        </p:tgtEl>
                                        <p:attrNameLst>
                                          <p:attrName>style.visibility</p:attrName>
                                        </p:attrNameLst>
                                      </p:cBhvr>
                                      <p:to>
                                        <p:strVal val="visible"/>
                                      </p:to>
                                    </p:set>
                                    <p:animEffect transition="in" filter="fade">
                                      <p:cBhvr>
                                        <p:cTn id="32" dur="500"/>
                                        <p:tgtEl>
                                          <p:spTgt spid="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6" end="6"/>
                                            </p:txEl>
                                          </p:spTgt>
                                        </p:tgtEl>
                                        <p:attrNameLst>
                                          <p:attrName>style.visibility</p:attrName>
                                        </p:attrNameLst>
                                      </p:cBhvr>
                                      <p:to>
                                        <p:strVal val="visible"/>
                                      </p:to>
                                    </p:set>
                                    <p:animEffect transition="in" filter="fade">
                                      <p:cBhvr>
                                        <p:cTn id="37" dur="500"/>
                                        <p:tgtEl>
                                          <p:spTgt spid="5">
                                            <p:txEl>
                                              <p:pRg st="6" end="6"/>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5">
                                            <p:txEl>
                                              <p:pRg st="7" end="7"/>
                                            </p:txEl>
                                          </p:spTgt>
                                        </p:tgtEl>
                                        <p:attrNameLst>
                                          <p:attrName>style.visibility</p:attrName>
                                        </p:attrNameLst>
                                      </p:cBhvr>
                                      <p:to>
                                        <p:strVal val="visible"/>
                                      </p:to>
                                    </p:set>
                                    <p:animEffect transition="in" filter="fade">
                                      <p:cBhvr>
                                        <p:cTn id="40" dur="500"/>
                                        <p:tgtEl>
                                          <p:spTgt spid="5">
                                            <p:txEl>
                                              <p:pRg st="7" end="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5">
                                            <p:txEl>
                                              <p:pRg st="8" end="8"/>
                                            </p:txEl>
                                          </p:spTgt>
                                        </p:tgtEl>
                                        <p:attrNameLst>
                                          <p:attrName>style.visibility</p:attrName>
                                        </p:attrNameLst>
                                      </p:cBhvr>
                                      <p:to>
                                        <p:strVal val="visible"/>
                                      </p:to>
                                    </p:set>
                                    <p:animEffect transition="in" filter="fade">
                                      <p:cBhvr>
                                        <p:cTn id="43" dur="500"/>
                                        <p:tgtEl>
                                          <p:spTgt spid="5">
                                            <p:txEl>
                                              <p:pRg st="8" end="8"/>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5">
                                            <p:txEl>
                                              <p:pRg st="9" end="9"/>
                                            </p:txEl>
                                          </p:spTgt>
                                        </p:tgtEl>
                                        <p:attrNameLst>
                                          <p:attrName>style.visibility</p:attrName>
                                        </p:attrNameLst>
                                      </p:cBhvr>
                                      <p:to>
                                        <p:strVal val="visible"/>
                                      </p:to>
                                    </p:set>
                                    <p:animEffect transition="in" filter="fade">
                                      <p:cBhvr>
                                        <p:cTn id="46"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_v02.potx" id="{DA6A3121-A306-4E81-BF43-CBCE095D8B76}" vid="{C3266B5A-74AF-44F8-8FA8-F258E4A695D4}"/>
    </a:ext>
  </a:extLst>
</a:theme>
</file>

<file path=ppt/theme/theme3.xml><?xml version="1.0" encoding="utf-8"?>
<a:theme xmlns:a="http://schemas.openxmlformats.org/drawingml/2006/main" name="1_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K3460 - Operating the Microsoft Cloud Platform System" id="{2122E121-18A5-46DE-8610-477357AE2E10}" vid="{2956D3EB-6417-4145-8ECB-1C81C4992FA9}"/>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ublishingExpirationDate xmlns="http://schemas.microsoft.com/sharepoint/v3" xsi:nil="true"/>
    <PublishingStartDate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98F7FC471A007E4CB09160338C2CFD18" ma:contentTypeVersion="1" ma:contentTypeDescription="Create a new document." ma:contentTypeScope="" ma:versionID="fba7804747387cf6f4a482fd738421ab">
  <xsd:schema xmlns:xsd="http://www.w3.org/2001/XMLSchema" xmlns:xs="http://www.w3.org/2001/XMLSchema" xmlns:p="http://schemas.microsoft.com/office/2006/metadata/properties" xmlns:ns1="http://schemas.microsoft.com/sharepoint/v3" targetNamespace="http://schemas.microsoft.com/office/2006/metadata/properties" ma:root="true" ma:fieldsID="4a0cd4f5ae62cd08a2040036e7a65d76"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Scheduling Start Date is a site column created by the Publishing feature. It is used to specify the date and time on which this page will first appear to site visitors." ma:internalName="PublishingStartDate">
      <xsd:simpleType>
        <xsd:restriction base="dms:Unknown"/>
      </xsd:simpleType>
    </xsd:element>
    <xsd:element name="PublishingExpirationDate" ma:index="9" nillable="true" ma:displayName="Scheduling End Date" ma:description="Scheduling End Date is a site column created by the Publishing feature. It is used to specify the date and time on which this page will no longer appear to site visitors."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Item"/>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4A631A6-0EB2-438A-8F13-09DD1CAD40D1}"/>
</file>

<file path=customXml/itemProps2.xml><?xml version="1.0" encoding="utf-8"?>
<ds:datastoreItem xmlns:ds="http://schemas.openxmlformats.org/officeDocument/2006/customXml" ds:itemID="{02E35F44-4DAD-4C7C-A031-2044B8DFC3BB}"/>
</file>

<file path=customXml/itemProps3.xml><?xml version="1.0" encoding="utf-8"?>
<ds:datastoreItem xmlns:ds="http://schemas.openxmlformats.org/officeDocument/2006/customXml" ds:itemID="{C74B1588-1C48-4AB6-AE41-B2C7581155EF}"/>
</file>

<file path=docProps/app.xml><?xml version="1.0" encoding="utf-8"?>
<Properties xmlns="http://schemas.openxmlformats.org/officeDocument/2006/extended-properties" xmlns:vt="http://schemas.openxmlformats.org/officeDocument/2006/docPropsVTypes">
  <TotalTime>482</TotalTime>
  <Words>1630</Words>
  <Application>Microsoft Office PowerPoint</Application>
  <PresentationFormat>Widescreen</PresentationFormat>
  <Paragraphs>300</Paragraphs>
  <Slides>20</Slides>
  <Notes>5</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20</vt:i4>
      </vt:variant>
    </vt:vector>
  </HeadingPairs>
  <TitlesOfParts>
    <vt:vector size="30" baseType="lpstr">
      <vt:lpstr>Arial</vt:lpstr>
      <vt:lpstr>Calibri</vt:lpstr>
      <vt:lpstr>Calibri Light</vt:lpstr>
      <vt:lpstr>Consolas</vt:lpstr>
      <vt:lpstr>Segoe UI</vt:lpstr>
      <vt:lpstr>Segoe UI Light</vt:lpstr>
      <vt:lpstr>Wingdings</vt:lpstr>
      <vt:lpstr>Office Theme</vt:lpstr>
      <vt:lpstr>5-30610_Microsoft_Ignite_Keynote_Template</vt:lpstr>
      <vt:lpstr>1_5-30610_Microsoft_Ignite_Keynote_Template</vt:lpstr>
      <vt:lpstr>Operating the Microsoft Cloud Platform System</vt:lpstr>
      <vt:lpstr>CPS - Integrated solution for HW and SW</vt:lpstr>
      <vt:lpstr>Cloud Platform System</vt:lpstr>
      <vt:lpstr>Cloud Platform System</vt:lpstr>
      <vt:lpstr>Management Cluster</vt:lpstr>
      <vt:lpstr>CPS – Management Services</vt:lpstr>
      <vt:lpstr>Monitoring</vt:lpstr>
      <vt:lpstr>CPS 1.0 Monitoring Goals</vt:lpstr>
      <vt:lpstr>OpsMgr in Cloud Platform System (CPS)</vt:lpstr>
      <vt:lpstr>What’s monitored in CPS?</vt:lpstr>
      <vt:lpstr>Patch &amp; Update</vt:lpstr>
      <vt:lpstr>Some of today’s update problems…</vt:lpstr>
      <vt:lpstr>So, what did we build?  Enter CPS P&amp;U</vt:lpstr>
      <vt:lpstr>Importance of dependencies &amp; sequence</vt:lpstr>
      <vt:lpstr>What to leave in…what to leave out?</vt:lpstr>
      <vt:lpstr>Additional benefits</vt:lpstr>
      <vt:lpstr>Lastly, here is the P&amp;U “rack flow”</vt:lpstr>
      <vt:lpstr>PowerPoint Presentation</vt:lpstr>
      <vt:lpstr>PowerPoint Presentation</vt:lpstr>
      <vt:lpstr>Self –Service Deployment of Workloads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Operating the Microsoft Cloud Platform System</dc:title>
  <dc:creator>Steve Linehan</dc:creator>
  <cp:lastModifiedBy>Steve Linehan</cp:lastModifiedBy>
  <cp:revision>7</cp:revision>
  <dcterms:created xsi:type="dcterms:W3CDTF">2015-09-03T04:24:32Z</dcterms:created>
  <dcterms:modified xsi:type="dcterms:W3CDTF">2015-09-03T12:27:18Z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0x01010098F7FC471A007E4CB09160338C2CFD18</vt:lpwstr>
  </property>
</Properties>
</file>

<file path=docProps/thumbnail.jpeg>
</file>